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rts/chart2.xml" ContentType="application/vnd.openxmlformats-officedocument.drawingml.chart+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12" r:id="rId1"/>
  </p:sldMasterIdLst>
  <p:notesMasterIdLst>
    <p:notesMasterId r:id="rId42"/>
  </p:notesMasterIdLst>
  <p:handoutMasterIdLst>
    <p:handoutMasterId r:id="rId43"/>
  </p:handoutMasterIdLst>
  <p:sldIdLst>
    <p:sldId id="369" r:id="rId2"/>
    <p:sldId id="314" r:id="rId3"/>
    <p:sldId id="350" r:id="rId4"/>
    <p:sldId id="325" r:id="rId5"/>
    <p:sldId id="324" r:id="rId6"/>
    <p:sldId id="316" r:id="rId7"/>
    <p:sldId id="332" r:id="rId8"/>
    <p:sldId id="317" r:id="rId9"/>
    <p:sldId id="351" r:id="rId10"/>
    <p:sldId id="352" r:id="rId11"/>
    <p:sldId id="353" r:id="rId12"/>
    <p:sldId id="354" r:id="rId13"/>
    <p:sldId id="347" r:id="rId14"/>
    <p:sldId id="355" r:id="rId15"/>
    <p:sldId id="319" r:id="rId16"/>
    <p:sldId id="359" r:id="rId17"/>
    <p:sldId id="360" r:id="rId18"/>
    <p:sldId id="365" r:id="rId19"/>
    <p:sldId id="364" r:id="rId20"/>
    <p:sldId id="366" r:id="rId21"/>
    <p:sldId id="367" r:id="rId22"/>
    <p:sldId id="320" r:id="rId23"/>
    <p:sldId id="310" r:id="rId24"/>
    <p:sldId id="333" r:id="rId25"/>
    <p:sldId id="357" r:id="rId26"/>
    <p:sldId id="335" r:id="rId27"/>
    <p:sldId id="326" r:id="rId28"/>
    <p:sldId id="300" r:id="rId29"/>
    <p:sldId id="302" r:id="rId30"/>
    <p:sldId id="336" r:id="rId31"/>
    <p:sldId id="337" r:id="rId32"/>
    <p:sldId id="329" r:id="rId33"/>
    <p:sldId id="267" r:id="rId34"/>
    <p:sldId id="334" r:id="rId35"/>
    <p:sldId id="281" r:id="rId36"/>
    <p:sldId id="358" r:id="rId37"/>
    <p:sldId id="268" r:id="rId38"/>
    <p:sldId id="338" r:id="rId39"/>
    <p:sldId id="339" r:id="rId40"/>
    <p:sldId id="321" r:id="rId41"/>
  </p:sldIdLst>
  <p:sldSz cx="9144000" cy="6858000" type="screen4x3"/>
  <p:notesSz cx="68580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802" autoAdjust="0"/>
    <p:restoredTop sz="87679" autoAdjust="0"/>
  </p:normalViewPr>
  <p:slideViewPr>
    <p:cSldViewPr>
      <p:cViewPr varScale="1">
        <p:scale>
          <a:sx n="94" d="100"/>
          <a:sy n="94" d="100"/>
        </p:scale>
        <p:origin x="-1200" y="-62"/>
      </p:cViewPr>
      <p:guideLst>
        <p:guide orient="horz" pos="2160"/>
        <p:guide pos="2880"/>
      </p:guideLst>
    </p:cSldViewPr>
  </p:slideViewPr>
  <p:outlineViewPr>
    <p:cViewPr>
      <p:scale>
        <a:sx n="33" d="100"/>
        <a:sy n="33" d="100"/>
      </p:scale>
      <p:origin x="0" y="389"/>
    </p:cViewPr>
  </p:outlineViewPr>
  <p:notesTextViewPr>
    <p:cViewPr>
      <p:scale>
        <a:sx n="100" d="100"/>
        <a:sy n="100" d="100"/>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2" Type="http://schemas.openxmlformats.org/officeDocument/2006/relationships/oleObject" Target="file:///C:\Documents%20and%20Settings\Andrew%20Hon\My%20Documents\product\abtest\test_analysis_load_040612.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oleObject" Target="file:///C:\Users\dschachter\Desktop\Business%20Intelligence\ABTest\Memory%20vs%20CPU%20Speed.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Sheet5!$AB$9</c:f>
              <c:strCache>
                <c:ptCount val="1"/>
                <c:pt idx="0">
                  <c:v>sum</c:v>
                </c:pt>
              </c:strCache>
            </c:strRef>
          </c:tx>
          <c:marker>
            <c:symbol val="none"/>
          </c:marker>
          <c:cat>
            <c:numRef>
              <c:f>Sheet5!$AA$10:$AA$334</c:f>
              <c:numCache>
                <c:formatCode>m/d/yyyy</c:formatCode>
                <c:ptCount val="325"/>
                <c:pt idx="0">
                  <c:v>40662</c:v>
                </c:pt>
                <c:pt idx="1">
                  <c:v>40665</c:v>
                </c:pt>
                <c:pt idx="2">
                  <c:v>40666</c:v>
                </c:pt>
                <c:pt idx="3">
                  <c:v>40667</c:v>
                </c:pt>
                <c:pt idx="4">
                  <c:v>40668</c:v>
                </c:pt>
                <c:pt idx="5">
                  <c:v>40669</c:v>
                </c:pt>
                <c:pt idx="6">
                  <c:v>40670</c:v>
                </c:pt>
                <c:pt idx="7">
                  <c:v>40671</c:v>
                </c:pt>
                <c:pt idx="8">
                  <c:v>40672</c:v>
                </c:pt>
                <c:pt idx="9">
                  <c:v>40673</c:v>
                </c:pt>
                <c:pt idx="10">
                  <c:v>40674</c:v>
                </c:pt>
                <c:pt idx="11">
                  <c:v>40675</c:v>
                </c:pt>
                <c:pt idx="12">
                  <c:v>40676</c:v>
                </c:pt>
                <c:pt idx="13">
                  <c:v>40677</c:v>
                </c:pt>
                <c:pt idx="14">
                  <c:v>40678</c:v>
                </c:pt>
                <c:pt idx="15">
                  <c:v>40679</c:v>
                </c:pt>
                <c:pt idx="16">
                  <c:v>40680</c:v>
                </c:pt>
                <c:pt idx="17">
                  <c:v>40681</c:v>
                </c:pt>
                <c:pt idx="18">
                  <c:v>40683</c:v>
                </c:pt>
                <c:pt idx="19">
                  <c:v>40684</c:v>
                </c:pt>
                <c:pt idx="20">
                  <c:v>40685</c:v>
                </c:pt>
                <c:pt idx="21">
                  <c:v>40686</c:v>
                </c:pt>
                <c:pt idx="22">
                  <c:v>40687</c:v>
                </c:pt>
                <c:pt idx="23">
                  <c:v>40688</c:v>
                </c:pt>
                <c:pt idx="24">
                  <c:v>40689</c:v>
                </c:pt>
                <c:pt idx="25">
                  <c:v>40690</c:v>
                </c:pt>
                <c:pt idx="26">
                  <c:v>40691</c:v>
                </c:pt>
                <c:pt idx="27">
                  <c:v>40692</c:v>
                </c:pt>
                <c:pt idx="28">
                  <c:v>40693</c:v>
                </c:pt>
                <c:pt idx="29">
                  <c:v>40695</c:v>
                </c:pt>
                <c:pt idx="30">
                  <c:v>40696</c:v>
                </c:pt>
                <c:pt idx="31">
                  <c:v>40697</c:v>
                </c:pt>
                <c:pt idx="32">
                  <c:v>40698</c:v>
                </c:pt>
                <c:pt idx="33">
                  <c:v>40699</c:v>
                </c:pt>
                <c:pt idx="34">
                  <c:v>40700</c:v>
                </c:pt>
                <c:pt idx="35">
                  <c:v>40701</c:v>
                </c:pt>
                <c:pt idx="36">
                  <c:v>40702</c:v>
                </c:pt>
                <c:pt idx="37">
                  <c:v>40704</c:v>
                </c:pt>
                <c:pt idx="38">
                  <c:v>40705</c:v>
                </c:pt>
                <c:pt idx="39">
                  <c:v>40706</c:v>
                </c:pt>
                <c:pt idx="40">
                  <c:v>40707</c:v>
                </c:pt>
                <c:pt idx="41">
                  <c:v>40708</c:v>
                </c:pt>
                <c:pt idx="42">
                  <c:v>40709</c:v>
                </c:pt>
                <c:pt idx="43">
                  <c:v>40710</c:v>
                </c:pt>
                <c:pt idx="44">
                  <c:v>40712</c:v>
                </c:pt>
                <c:pt idx="45">
                  <c:v>40713</c:v>
                </c:pt>
                <c:pt idx="46">
                  <c:v>40714</c:v>
                </c:pt>
                <c:pt idx="47">
                  <c:v>40715</c:v>
                </c:pt>
                <c:pt idx="48">
                  <c:v>40716</c:v>
                </c:pt>
                <c:pt idx="49">
                  <c:v>40717</c:v>
                </c:pt>
                <c:pt idx="50">
                  <c:v>40718</c:v>
                </c:pt>
                <c:pt idx="51">
                  <c:v>40719</c:v>
                </c:pt>
                <c:pt idx="52">
                  <c:v>40720</c:v>
                </c:pt>
                <c:pt idx="53">
                  <c:v>40721</c:v>
                </c:pt>
                <c:pt idx="54">
                  <c:v>40722</c:v>
                </c:pt>
                <c:pt idx="55">
                  <c:v>40723</c:v>
                </c:pt>
                <c:pt idx="56">
                  <c:v>40724</c:v>
                </c:pt>
                <c:pt idx="57">
                  <c:v>40725</c:v>
                </c:pt>
                <c:pt idx="58">
                  <c:v>40726</c:v>
                </c:pt>
                <c:pt idx="59">
                  <c:v>40727</c:v>
                </c:pt>
                <c:pt idx="60">
                  <c:v>40728</c:v>
                </c:pt>
                <c:pt idx="61">
                  <c:v>40729</c:v>
                </c:pt>
                <c:pt idx="62">
                  <c:v>40730</c:v>
                </c:pt>
                <c:pt idx="63">
                  <c:v>40731</c:v>
                </c:pt>
                <c:pt idx="64">
                  <c:v>40732</c:v>
                </c:pt>
                <c:pt idx="65">
                  <c:v>40733</c:v>
                </c:pt>
                <c:pt idx="66">
                  <c:v>40734</c:v>
                </c:pt>
                <c:pt idx="67">
                  <c:v>40735</c:v>
                </c:pt>
                <c:pt idx="68">
                  <c:v>40736</c:v>
                </c:pt>
                <c:pt idx="69">
                  <c:v>40737</c:v>
                </c:pt>
                <c:pt idx="70">
                  <c:v>40738</c:v>
                </c:pt>
                <c:pt idx="71">
                  <c:v>40739</c:v>
                </c:pt>
                <c:pt idx="72">
                  <c:v>40740</c:v>
                </c:pt>
                <c:pt idx="73">
                  <c:v>40741</c:v>
                </c:pt>
                <c:pt idx="74">
                  <c:v>40742</c:v>
                </c:pt>
                <c:pt idx="75">
                  <c:v>40743</c:v>
                </c:pt>
                <c:pt idx="76">
                  <c:v>40744</c:v>
                </c:pt>
                <c:pt idx="77">
                  <c:v>40745</c:v>
                </c:pt>
                <c:pt idx="78">
                  <c:v>40746</c:v>
                </c:pt>
                <c:pt idx="79">
                  <c:v>40747</c:v>
                </c:pt>
                <c:pt idx="80">
                  <c:v>40748</c:v>
                </c:pt>
                <c:pt idx="81">
                  <c:v>40749</c:v>
                </c:pt>
                <c:pt idx="82">
                  <c:v>40750</c:v>
                </c:pt>
                <c:pt idx="83">
                  <c:v>40751</c:v>
                </c:pt>
                <c:pt idx="84">
                  <c:v>40752</c:v>
                </c:pt>
                <c:pt idx="85">
                  <c:v>40753</c:v>
                </c:pt>
                <c:pt idx="86">
                  <c:v>40754</c:v>
                </c:pt>
                <c:pt idx="87">
                  <c:v>40755</c:v>
                </c:pt>
                <c:pt idx="88">
                  <c:v>40756</c:v>
                </c:pt>
                <c:pt idx="89">
                  <c:v>40757</c:v>
                </c:pt>
                <c:pt idx="90">
                  <c:v>40758</c:v>
                </c:pt>
                <c:pt idx="91">
                  <c:v>40759</c:v>
                </c:pt>
                <c:pt idx="92">
                  <c:v>40760</c:v>
                </c:pt>
                <c:pt idx="93">
                  <c:v>40761</c:v>
                </c:pt>
                <c:pt idx="94">
                  <c:v>40762</c:v>
                </c:pt>
                <c:pt idx="95">
                  <c:v>40763</c:v>
                </c:pt>
                <c:pt idx="96">
                  <c:v>40764</c:v>
                </c:pt>
                <c:pt idx="97">
                  <c:v>40765</c:v>
                </c:pt>
                <c:pt idx="98">
                  <c:v>40766</c:v>
                </c:pt>
                <c:pt idx="99">
                  <c:v>40767</c:v>
                </c:pt>
                <c:pt idx="100">
                  <c:v>40768</c:v>
                </c:pt>
                <c:pt idx="101">
                  <c:v>40769</c:v>
                </c:pt>
                <c:pt idx="102">
                  <c:v>40770</c:v>
                </c:pt>
                <c:pt idx="103">
                  <c:v>40771</c:v>
                </c:pt>
                <c:pt idx="104">
                  <c:v>40772</c:v>
                </c:pt>
                <c:pt idx="105">
                  <c:v>40773</c:v>
                </c:pt>
                <c:pt idx="106">
                  <c:v>40774</c:v>
                </c:pt>
                <c:pt idx="107">
                  <c:v>40775</c:v>
                </c:pt>
                <c:pt idx="108">
                  <c:v>40776</c:v>
                </c:pt>
                <c:pt idx="109">
                  <c:v>40777</c:v>
                </c:pt>
                <c:pt idx="110">
                  <c:v>40778</c:v>
                </c:pt>
                <c:pt idx="111">
                  <c:v>40779</c:v>
                </c:pt>
                <c:pt idx="112">
                  <c:v>40780</c:v>
                </c:pt>
                <c:pt idx="113">
                  <c:v>40781</c:v>
                </c:pt>
                <c:pt idx="114">
                  <c:v>40782</c:v>
                </c:pt>
                <c:pt idx="115">
                  <c:v>40783</c:v>
                </c:pt>
                <c:pt idx="116">
                  <c:v>40784</c:v>
                </c:pt>
                <c:pt idx="117">
                  <c:v>40785</c:v>
                </c:pt>
                <c:pt idx="118">
                  <c:v>40786</c:v>
                </c:pt>
                <c:pt idx="119">
                  <c:v>40787</c:v>
                </c:pt>
                <c:pt idx="120">
                  <c:v>40788</c:v>
                </c:pt>
                <c:pt idx="121">
                  <c:v>40789</c:v>
                </c:pt>
                <c:pt idx="122">
                  <c:v>40790</c:v>
                </c:pt>
                <c:pt idx="123">
                  <c:v>40791</c:v>
                </c:pt>
                <c:pt idx="124">
                  <c:v>40792</c:v>
                </c:pt>
                <c:pt idx="125">
                  <c:v>40793</c:v>
                </c:pt>
                <c:pt idx="126">
                  <c:v>40794</c:v>
                </c:pt>
                <c:pt idx="127">
                  <c:v>40795</c:v>
                </c:pt>
                <c:pt idx="128">
                  <c:v>40796</c:v>
                </c:pt>
                <c:pt idx="129">
                  <c:v>40797</c:v>
                </c:pt>
                <c:pt idx="130">
                  <c:v>40798</c:v>
                </c:pt>
                <c:pt idx="131">
                  <c:v>40799</c:v>
                </c:pt>
                <c:pt idx="132">
                  <c:v>40800</c:v>
                </c:pt>
                <c:pt idx="133">
                  <c:v>40801</c:v>
                </c:pt>
                <c:pt idx="134">
                  <c:v>40802</c:v>
                </c:pt>
                <c:pt idx="135">
                  <c:v>40803</c:v>
                </c:pt>
                <c:pt idx="136">
                  <c:v>40804</c:v>
                </c:pt>
                <c:pt idx="137">
                  <c:v>40805</c:v>
                </c:pt>
                <c:pt idx="138">
                  <c:v>40807</c:v>
                </c:pt>
                <c:pt idx="139">
                  <c:v>40808</c:v>
                </c:pt>
                <c:pt idx="140">
                  <c:v>40809</c:v>
                </c:pt>
                <c:pt idx="141">
                  <c:v>40810</c:v>
                </c:pt>
                <c:pt idx="142">
                  <c:v>40811</c:v>
                </c:pt>
                <c:pt idx="143">
                  <c:v>40812</c:v>
                </c:pt>
                <c:pt idx="144">
                  <c:v>40813</c:v>
                </c:pt>
                <c:pt idx="145">
                  <c:v>40814</c:v>
                </c:pt>
                <c:pt idx="146">
                  <c:v>40815</c:v>
                </c:pt>
                <c:pt idx="147">
                  <c:v>40816</c:v>
                </c:pt>
                <c:pt idx="148">
                  <c:v>40817</c:v>
                </c:pt>
                <c:pt idx="149">
                  <c:v>40818</c:v>
                </c:pt>
                <c:pt idx="150">
                  <c:v>40819</c:v>
                </c:pt>
                <c:pt idx="151">
                  <c:v>40820</c:v>
                </c:pt>
                <c:pt idx="152">
                  <c:v>40821</c:v>
                </c:pt>
                <c:pt idx="153">
                  <c:v>40822</c:v>
                </c:pt>
                <c:pt idx="154">
                  <c:v>40823</c:v>
                </c:pt>
                <c:pt idx="155">
                  <c:v>40824</c:v>
                </c:pt>
                <c:pt idx="156">
                  <c:v>40825</c:v>
                </c:pt>
                <c:pt idx="157">
                  <c:v>40826</c:v>
                </c:pt>
                <c:pt idx="158">
                  <c:v>40827</c:v>
                </c:pt>
                <c:pt idx="159">
                  <c:v>40828</c:v>
                </c:pt>
                <c:pt idx="160">
                  <c:v>40829</c:v>
                </c:pt>
                <c:pt idx="161">
                  <c:v>40830</c:v>
                </c:pt>
                <c:pt idx="162">
                  <c:v>40831</c:v>
                </c:pt>
                <c:pt idx="163">
                  <c:v>40832</c:v>
                </c:pt>
                <c:pt idx="164">
                  <c:v>40833</c:v>
                </c:pt>
                <c:pt idx="165">
                  <c:v>40834</c:v>
                </c:pt>
                <c:pt idx="166">
                  <c:v>40835</c:v>
                </c:pt>
                <c:pt idx="167">
                  <c:v>40836</c:v>
                </c:pt>
                <c:pt idx="168">
                  <c:v>40837</c:v>
                </c:pt>
                <c:pt idx="169">
                  <c:v>40838</c:v>
                </c:pt>
                <c:pt idx="170">
                  <c:v>40839</c:v>
                </c:pt>
                <c:pt idx="171">
                  <c:v>40840</c:v>
                </c:pt>
                <c:pt idx="172">
                  <c:v>40841</c:v>
                </c:pt>
                <c:pt idx="173">
                  <c:v>40842</c:v>
                </c:pt>
                <c:pt idx="174">
                  <c:v>40848</c:v>
                </c:pt>
                <c:pt idx="175">
                  <c:v>40849</c:v>
                </c:pt>
                <c:pt idx="176">
                  <c:v>40850</c:v>
                </c:pt>
                <c:pt idx="177">
                  <c:v>40851</c:v>
                </c:pt>
                <c:pt idx="178">
                  <c:v>40852</c:v>
                </c:pt>
                <c:pt idx="179">
                  <c:v>40853</c:v>
                </c:pt>
                <c:pt idx="180">
                  <c:v>40854</c:v>
                </c:pt>
                <c:pt idx="181">
                  <c:v>40855</c:v>
                </c:pt>
                <c:pt idx="182">
                  <c:v>40856</c:v>
                </c:pt>
                <c:pt idx="183">
                  <c:v>40857</c:v>
                </c:pt>
                <c:pt idx="184">
                  <c:v>40858</c:v>
                </c:pt>
                <c:pt idx="185">
                  <c:v>40859</c:v>
                </c:pt>
                <c:pt idx="186">
                  <c:v>40860</c:v>
                </c:pt>
                <c:pt idx="187">
                  <c:v>40861</c:v>
                </c:pt>
                <c:pt idx="188">
                  <c:v>40862</c:v>
                </c:pt>
                <c:pt idx="189">
                  <c:v>40863</c:v>
                </c:pt>
                <c:pt idx="190">
                  <c:v>40864</c:v>
                </c:pt>
                <c:pt idx="191">
                  <c:v>40865</c:v>
                </c:pt>
                <c:pt idx="192">
                  <c:v>40866</c:v>
                </c:pt>
                <c:pt idx="193">
                  <c:v>40867</c:v>
                </c:pt>
                <c:pt idx="194">
                  <c:v>40868</c:v>
                </c:pt>
                <c:pt idx="195">
                  <c:v>40869</c:v>
                </c:pt>
                <c:pt idx="196">
                  <c:v>40870</c:v>
                </c:pt>
                <c:pt idx="197">
                  <c:v>40871</c:v>
                </c:pt>
                <c:pt idx="198">
                  <c:v>40872</c:v>
                </c:pt>
                <c:pt idx="199">
                  <c:v>40873</c:v>
                </c:pt>
                <c:pt idx="200">
                  <c:v>40874</c:v>
                </c:pt>
                <c:pt idx="201">
                  <c:v>40875</c:v>
                </c:pt>
                <c:pt idx="202">
                  <c:v>40876</c:v>
                </c:pt>
                <c:pt idx="203">
                  <c:v>40877</c:v>
                </c:pt>
                <c:pt idx="204">
                  <c:v>40878</c:v>
                </c:pt>
                <c:pt idx="205">
                  <c:v>40879</c:v>
                </c:pt>
                <c:pt idx="206">
                  <c:v>40880</c:v>
                </c:pt>
                <c:pt idx="207">
                  <c:v>40881</c:v>
                </c:pt>
                <c:pt idx="208">
                  <c:v>40882</c:v>
                </c:pt>
                <c:pt idx="209">
                  <c:v>40883</c:v>
                </c:pt>
                <c:pt idx="210">
                  <c:v>40884</c:v>
                </c:pt>
                <c:pt idx="211">
                  <c:v>40885</c:v>
                </c:pt>
                <c:pt idx="212">
                  <c:v>40886</c:v>
                </c:pt>
                <c:pt idx="213">
                  <c:v>40887</c:v>
                </c:pt>
                <c:pt idx="214">
                  <c:v>40888</c:v>
                </c:pt>
                <c:pt idx="215">
                  <c:v>40889</c:v>
                </c:pt>
                <c:pt idx="216">
                  <c:v>40890</c:v>
                </c:pt>
                <c:pt idx="217">
                  <c:v>40891</c:v>
                </c:pt>
                <c:pt idx="218">
                  <c:v>40892</c:v>
                </c:pt>
                <c:pt idx="219">
                  <c:v>40893</c:v>
                </c:pt>
                <c:pt idx="220">
                  <c:v>40894</c:v>
                </c:pt>
                <c:pt idx="221">
                  <c:v>40895</c:v>
                </c:pt>
                <c:pt idx="222">
                  <c:v>40896</c:v>
                </c:pt>
                <c:pt idx="223">
                  <c:v>40897</c:v>
                </c:pt>
                <c:pt idx="224">
                  <c:v>40898</c:v>
                </c:pt>
                <c:pt idx="225">
                  <c:v>40899</c:v>
                </c:pt>
                <c:pt idx="226">
                  <c:v>40900</c:v>
                </c:pt>
                <c:pt idx="227">
                  <c:v>40901</c:v>
                </c:pt>
                <c:pt idx="228">
                  <c:v>40902</c:v>
                </c:pt>
                <c:pt idx="229">
                  <c:v>40903</c:v>
                </c:pt>
                <c:pt idx="230">
                  <c:v>40904</c:v>
                </c:pt>
                <c:pt idx="231">
                  <c:v>40905</c:v>
                </c:pt>
                <c:pt idx="232">
                  <c:v>40906</c:v>
                </c:pt>
                <c:pt idx="233">
                  <c:v>40907</c:v>
                </c:pt>
                <c:pt idx="234">
                  <c:v>40908</c:v>
                </c:pt>
                <c:pt idx="235">
                  <c:v>40910</c:v>
                </c:pt>
                <c:pt idx="236">
                  <c:v>40911</c:v>
                </c:pt>
                <c:pt idx="237">
                  <c:v>40912</c:v>
                </c:pt>
                <c:pt idx="238">
                  <c:v>40913</c:v>
                </c:pt>
                <c:pt idx="239">
                  <c:v>40914</c:v>
                </c:pt>
                <c:pt idx="240">
                  <c:v>40915</c:v>
                </c:pt>
                <c:pt idx="241">
                  <c:v>40917</c:v>
                </c:pt>
                <c:pt idx="242">
                  <c:v>40918</c:v>
                </c:pt>
                <c:pt idx="243">
                  <c:v>40919</c:v>
                </c:pt>
                <c:pt idx="244">
                  <c:v>40920</c:v>
                </c:pt>
                <c:pt idx="245">
                  <c:v>40921</c:v>
                </c:pt>
                <c:pt idx="246">
                  <c:v>40922</c:v>
                </c:pt>
                <c:pt idx="247">
                  <c:v>40923</c:v>
                </c:pt>
                <c:pt idx="248">
                  <c:v>40924</c:v>
                </c:pt>
                <c:pt idx="249">
                  <c:v>40925</c:v>
                </c:pt>
                <c:pt idx="250">
                  <c:v>40926</c:v>
                </c:pt>
                <c:pt idx="251">
                  <c:v>40927</c:v>
                </c:pt>
                <c:pt idx="252">
                  <c:v>40928</c:v>
                </c:pt>
                <c:pt idx="253">
                  <c:v>40929</c:v>
                </c:pt>
                <c:pt idx="254">
                  <c:v>40930</c:v>
                </c:pt>
                <c:pt idx="255">
                  <c:v>40931</c:v>
                </c:pt>
                <c:pt idx="256">
                  <c:v>40932</c:v>
                </c:pt>
                <c:pt idx="257">
                  <c:v>40933</c:v>
                </c:pt>
                <c:pt idx="258">
                  <c:v>40934</c:v>
                </c:pt>
                <c:pt idx="259">
                  <c:v>40935</c:v>
                </c:pt>
                <c:pt idx="260">
                  <c:v>40936</c:v>
                </c:pt>
                <c:pt idx="261">
                  <c:v>40937</c:v>
                </c:pt>
                <c:pt idx="262">
                  <c:v>40938</c:v>
                </c:pt>
                <c:pt idx="263">
                  <c:v>40939</c:v>
                </c:pt>
                <c:pt idx="264">
                  <c:v>40940</c:v>
                </c:pt>
                <c:pt idx="265">
                  <c:v>40941</c:v>
                </c:pt>
                <c:pt idx="266">
                  <c:v>40942</c:v>
                </c:pt>
                <c:pt idx="267">
                  <c:v>40943</c:v>
                </c:pt>
                <c:pt idx="268">
                  <c:v>40944</c:v>
                </c:pt>
                <c:pt idx="269">
                  <c:v>40945</c:v>
                </c:pt>
                <c:pt idx="270">
                  <c:v>40946</c:v>
                </c:pt>
                <c:pt idx="271">
                  <c:v>40947</c:v>
                </c:pt>
                <c:pt idx="272">
                  <c:v>40948</c:v>
                </c:pt>
                <c:pt idx="273">
                  <c:v>40949</c:v>
                </c:pt>
                <c:pt idx="274">
                  <c:v>40950</c:v>
                </c:pt>
                <c:pt idx="275">
                  <c:v>40951</c:v>
                </c:pt>
                <c:pt idx="276">
                  <c:v>40952</c:v>
                </c:pt>
                <c:pt idx="277">
                  <c:v>40953</c:v>
                </c:pt>
                <c:pt idx="278">
                  <c:v>40954</c:v>
                </c:pt>
                <c:pt idx="279">
                  <c:v>40955</c:v>
                </c:pt>
                <c:pt idx="280">
                  <c:v>40956</c:v>
                </c:pt>
                <c:pt idx="281">
                  <c:v>40957</c:v>
                </c:pt>
                <c:pt idx="282">
                  <c:v>40958</c:v>
                </c:pt>
                <c:pt idx="283">
                  <c:v>40959</c:v>
                </c:pt>
                <c:pt idx="284">
                  <c:v>40960</c:v>
                </c:pt>
                <c:pt idx="285">
                  <c:v>40961</c:v>
                </c:pt>
                <c:pt idx="286">
                  <c:v>40962</c:v>
                </c:pt>
                <c:pt idx="287">
                  <c:v>40963</c:v>
                </c:pt>
                <c:pt idx="288">
                  <c:v>40964</c:v>
                </c:pt>
                <c:pt idx="289">
                  <c:v>40965</c:v>
                </c:pt>
                <c:pt idx="290">
                  <c:v>40966</c:v>
                </c:pt>
                <c:pt idx="291">
                  <c:v>40967</c:v>
                </c:pt>
                <c:pt idx="292">
                  <c:v>40968</c:v>
                </c:pt>
                <c:pt idx="293">
                  <c:v>40969</c:v>
                </c:pt>
                <c:pt idx="294">
                  <c:v>40970</c:v>
                </c:pt>
                <c:pt idx="295">
                  <c:v>40971</c:v>
                </c:pt>
                <c:pt idx="296">
                  <c:v>40972</c:v>
                </c:pt>
                <c:pt idx="297">
                  <c:v>40973</c:v>
                </c:pt>
                <c:pt idx="298">
                  <c:v>40974</c:v>
                </c:pt>
                <c:pt idx="299">
                  <c:v>40975</c:v>
                </c:pt>
                <c:pt idx="300">
                  <c:v>40976</c:v>
                </c:pt>
                <c:pt idx="301">
                  <c:v>40977</c:v>
                </c:pt>
                <c:pt idx="302">
                  <c:v>40978</c:v>
                </c:pt>
                <c:pt idx="303">
                  <c:v>40979</c:v>
                </c:pt>
                <c:pt idx="304">
                  <c:v>40980</c:v>
                </c:pt>
                <c:pt idx="305">
                  <c:v>40981</c:v>
                </c:pt>
                <c:pt idx="306">
                  <c:v>40982</c:v>
                </c:pt>
                <c:pt idx="307">
                  <c:v>40983</c:v>
                </c:pt>
                <c:pt idx="308">
                  <c:v>40984</c:v>
                </c:pt>
                <c:pt idx="309">
                  <c:v>40985</c:v>
                </c:pt>
                <c:pt idx="310">
                  <c:v>40986</c:v>
                </c:pt>
                <c:pt idx="311">
                  <c:v>40987</c:v>
                </c:pt>
                <c:pt idx="312">
                  <c:v>40988</c:v>
                </c:pt>
                <c:pt idx="313">
                  <c:v>40989</c:v>
                </c:pt>
                <c:pt idx="314">
                  <c:v>40990</c:v>
                </c:pt>
                <c:pt idx="315">
                  <c:v>40991</c:v>
                </c:pt>
                <c:pt idx="316">
                  <c:v>40992</c:v>
                </c:pt>
                <c:pt idx="317">
                  <c:v>40993</c:v>
                </c:pt>
                <c:pt idx="318">
                  <c:v>40994</c:v>
                </c:pt>
                <c:pt idx="319">
                  <c:v>40995</c:v>
                </c:pt>
                <c:pt idx="320">
                  <c:v>40996</c:v>
                </c:pt>
                <c:pt idx="321">
                  <c:v>40997</c:v>
                </c:pt>
                <c:pt idx="322">
                  <c:v>40998</c:v>
                </c:pt>
                <c:pt idx="323">
                  <c:v>40999</c:v>
                </c:pt>
                <c:pt idx="324">
                  <c:v>41000</c:v>
                </c:pt>
              </c:numCache>
            </c:numRef>
          </c:cat>
          <c:val>
            <c:numRef>
              <c:f>Sheet5!$AB$10:$AB$334</c:f>
              <c:numCache>
                <c:formatCode>_(* #,##0_);_(* \(#,##0\);_(* "-"??_);_(@_)</c:formatCode>
                <c:ptCount val="325"/>
                <c:pt idx="0">
                  <c:v>5089</c:v>
                </c:pt>
                <c:pt idx="1">
                  <c:v>1005691</c:v>
                </c:pt>
                <c:pt idx="2">
                  <c:v>154810504</c:v>
                </c:pt>
                <c:pt idx="3">
                  <c:v>161497649</c:v>
                </c:pt>
                <c:pt idx="4">
                  <c:v>168031687</c:v>
                </c:pt>
                <c:pt idx="5">
                  <c:v>172616975</c:v>
                </c:pt>
                <c:pt idx="6">
                  <c:v>180576935</c:v>
                </c:pt>
                <c:pt idx="7">
                  <c:v>188387576</c:v>
                </c:pt>
                <c:pt idx="8">
                  <c:v>195355344</c:v>
                </c:pt>
                <c:pt idx="9">
                  <c:v>201091054</c:v>
                </c:pt>
                <c:pt idx="10">
                  <c:v>206185023</c:v>
                </c:pt>
                <c:pt idx="11">
                  <c:v>178749251</c:v>
                </c:pt>
                <c:pt idx="12">
                  <c:v>185079011</c:v>
                </c:pt>
                <c:pt idx="13">
                  <c:v>188944874</c:v>
                </c:pt>
                <c:pt idx="14">
                  <c:v>198341467</c:v>
                </c:pt>
                <c:pt idx="15">
                  <c:v>203829671</c:v>
                </c:pt>
                <c:pt idx="16">
                  <c:v>208750640</c:v>
                </c:pt>
                <c:pt idx="17">
                  <c:v>212216711</c:v>
                </c:pt>
                <c:pt idx="18">
                  <c:v>177154842</c:v>
                </c:pt>
                <c:pt idx="19">
                  <c:v>178702710</c:v>
                </c:pt>
                <c:pt idx="20">
                  <c:v>186335297</c:v>
                </c:pt>
                <c:pt idx="21">
                  <c:v>192576540</c:v>
                </c:pt>
                <c:pt idx="22">
                  <c:v>199358094</c:v>
                </c:pt>
                <c:pt idx="23">
                  <c:v>204985022</c:v>
                </c:pt>
                <c:pt idx="24">
                  <c:v>207065429</c:v>
                </c:pt>
                <c:pt idx="25">
                  <c:v>214537996</c:v>
                </c:pt>
                <c:pt idx="26">
                  <c:v>203676580</c:v>
                </c:pt>
                <c:pt idx="27">
                  <c:v>209008105</c:v>
                </c:pt>
                <c:pt idx="28">
                  <c:v>214317141</c:v>
                </c:pt>
                <c:pt idx="29">
                  <c:v>218108983</c:v>
                </c:pt>
                <c:pt idx="30">
                  <c:v>223142336</c:v>
                </c:pt>
                <c:pt idx="31">
                  <c:v>227746684</c:v>
                </c:pt>
                <c:pt idx="32">
                  <c:v>232080567</c:v>
                </c:pt>
                <c:pt idx="33">
                  <c:v>236258044</c:v>
                </c:pt>
                <c:pt idx="34">
                  <c:v>266873068</c:v>
                </c:pt>
                <c:pt idx="35">
                  <c:v>213832861</c:v>
                </c:pt>
                <c:pt idx="36">
                  <c:v>211674605</c:v>
                </c:pt>
                <c:pt idx="37">
                  <c:v>214665497</c:v>
                </c:pt>
                <c:pt idx="38">
                  <c:v>219456030</c:v>
                </c:pt>
                <c:pt idx="39">
                  <c:v>225054988</c:v>
                </c:pt>
                <c:pt idx="40">
                  <c:v>229673691</c:v>
                </c:pt>
                <c:pt idx="41">
                  <c:v>229195260</c:v>
                </c:pt>
                <c:pt idx="42">
                  <c:v>233147432</c:v>
                </c:pt>
                <c:pt idx="43">
                  <c:v>238334630</c:v>
                </c:pt>
                <c:pt idx="44">
                  <c:v>244597305</c:v>
                </c:pt>
                <c:pt idx="45">
                  <c:v>250576600</c:v>
                </c:pt>
                <c:pt idx="46">
                  <c:v>262512817</c:v>
                </c:pt>
                <c:pt idx="47">
                  <c:v>202262202</c:v>
                </c:pt>
                <c:pt idx="48">
                  <c:v>204225319</c:v>
                </c:pt>
                <c:pt idx="49">
                  <c:v>209273540</c:v>
                </c:pt>
                <c:pt idx="50">
                  <c:v>214137911</c:v>
                </c:pt>
                <c:pt idx="51">
                  <c:v>217475840</c:v>
                </c:pt>
                <c:pt idx="52">
                  <c:v>221850933</c:v>
                </c:pt>
                <c:pt idx="53">
                  <c:v>245536400</c:v>
                </c:pt>
                <c:pt idx="54">
                  <c:v>249450482</c:v>
                </c:pt>
                <c:pt idx="55">
                  <c:v>234742144</c:v>
                </c:pt>
                <c:pt idx="56">
                  <c:v>256871750</c:v>
                </c:pt>
                <c:pt idx="57">
                  <c:v>243304507</c:v>
                </c:pt>
                <c:pt idx="58">
                  <c:v>244508164</c:v>
                </c:pt>
                <c:pt idx="59">
                  <c:v>248407848</c:v>
                </c:pt>
                <c:pt idx="60">
                  <c:v>254779988</c:v>
                </c:pt>
                <c:pt idx="61">
                  <c:v>257489880</c:v>
                </c:pt>
                <c:pt idx="62">
                  <c:v>259331167</c:v>
                </c:pt>
                <c:pt idx="63">
                  <c:v>266126740</c:v>
                </c:pt>
                <c:pt idx="64">
                  <c:v>272955627</c:v>
                </c:pt>
                <c:pt idx="65">
                  <c:v>273788952</c:v>
                </c:pt>
                <c:pt idx="66">
                  <c:v>279257279</c:v>
                </c:pt>
                <c:pt idx="67">
                  <c:v>285892025</c:v>
                </c:pt>
                <c:pt idx="68">
                  <c:v>290319457</c:v>
                </c:pt>
                <c:pt idx="69">
                  <c:v>294890423</c:v>
                </c:pt>
                <c:pt idx="70">
                  <c:v>300434200</c:v>
                </c:pt>
                <c:pt idx="71">
                  <c:v>301094285.99999863</c:v>
                </c:pt>
                <c:pt idx="72">
                  <c:v>287349767</c:v>
                </c:pt>
                <c:pt idx="73">
                  <c:v>291221860.99999863</c:v>
                </c:pt>
                <c:pt idx="74">
                  <c:v>312373046</c:v>
                </c:pt>
                <c:pt idx="75">
                  <c:v>301306806.99999863</c:v>
                </c:pt>
                <c:pt idx="76">
                  <c:v>284189737</c:v>
                </c:pt>
                <c:pt idx="77">
                  <c:v>288011621</c:v>
                </c:pt>
                <c:pt idx="78">
                  <c:v>292446836.99999863</c:v>
                </c:pt>
                <c:pt idx="79">
                  <c:v>294739996</c:v>
                </c:pt>
                <c:pt idx="80">
                  <c:v>298398184</c:v>
                </c:pt>
                <c:pt idx="81">
                  <c:v>303654731.99999863</c:v>
                </c:pt>
                <c:pt idx="82">
                  <c:v>306212648</c:v>
                </c:pt>
                <c:pt idx="83">
                  <c:v>310071117</c:v>
                </c:pt>
                <c:pt idx="84">
                  <c:v>326088169</c:v>
                </c:pt>
                <c:pt idx="85">
                  <c:v>330659954</c:v>
                </c:pt>
                <c:pt idx="86">
                  <c:v>332371616</c:v>
                </c:pt>
                <c:pt idx="87">
                  <c:v>337260253.99999863</c:v>
                </c:pt>
                <c:pt idx="88">
                  <c:v>343341012.99999863</c:v>
                </c:pt>
                <c:pt idx="89">
                  <c:v>350134507</c:v>
                </c:pt>
                <c:pt idx="90">
                  <c:v>348499863</c:v>
                </c:pt>
                <c:pt idx="91">
                  <c:v>351928909.99999863</c:v>
                </c:pt>
                <c:pt idx="92">
                  <c:v>361751624</c:v>
                </c:pt>
                <c:pt idx="93">
                  <c:v>365017760</c:v>
                </c:pt>
                <c:pt idx="94">
                  <c:v>370685168</c:v>
                </c:pt>
                <c:pt idx="95">
                  <c:v>377208192.99999863</c:v>
                </c:pt>
                <c:pt idx="96">
                  <c:v>381552416</c:v>
                </c:pt>
                <c:pt idx="97">
                  <c:v>386432314</c:v>
                </c:pt>
                <c:pt idx="98">
                  <c:v>382128642.99999863</c:v>
                </c:pt>
                <c:pt idx="99">
                  <c:v>388572536</c:v>
                </c:pt>
                <c:pt idx="100">
                  <c:v>393333008</c:v>
                </c:pt>
                <c:pt idx="101">
                  <c:v>399945793.99999863</c:v>
                </c:pt>
                <c:pt idx="102">
                  <c:v>407525626</c:v>
                </c:pt>
                <c:pt idx="103">
                  <c:v>411201937.99999863</c:v>
                </c:pt>
                <c:pt idx="104">
                  <c:v>418207034.99999863</c:v>
                </c:pt>
                <c:pt idx="105">
                  <c:v>237563636</c:v>
                </c:pt>
                <c:pt idx="106">
                  <c:v>249231850</c:v>
                </c:pt>
                <c:pt idx="107">
                  <c:v>256269154</c:v>
                </c:pt>
                <c:pt idx="108">
                  <c:v>245808178</c:v>
                </c:pt>
                <c:pt idx="109">
                  <c:v>263621390</c:v>
                </c:pt>
                <c:pt idx="110">
                  <c:v>266477835</c:v>
                </c:pt>
                <c:pt idx="111">
                  <c:v>271774179</c:v>
                </c:pt>
                <c:pt idx="112">
                  <c:v>265284941</c:v>
                </c:pt>
                <c:pt idx="113">
                  <c:v>273056812.99999863</c:v>
                </c:pt>
                <c:pt idx="114">
                  <c:v>280872483</c:v>
                </c:pt>
                <c:pt idx="115">
                  <c:v>288322073</c:v>
                </c:pt>
                <c:pt idx="116">
                  <c:v>294916216.99999863</c:v>
                </c:pt>
                <c:pt idx="117">
                  <c:v>319737752</c:v>
                </c:pt>
                <c:pt idx="118">
                  <c:v>281676646.99999863</c:v>
                </c:pt>
                <c:pt idx="119">
                  <c:v>286511704</c:v>
                </c:pt>
                <c:pt idx="120">
                  <c:v>291375765</c:v>
                </c:pt>
                <c:pt idx="121">
                  <c:v>299179031</c:v>
                </c:pt>
                <c:pt idx="122">
                  <c:v>306780121</c:v>
                </c:pt>
                <c:pt idx="123">
                  <c:v>314137182</c:v>
                </c:pt>
                <c:pt idx="124">
                  <c:v>323495483</c:v>
                </c:pt>
                <c:pt idx="125">
                  <c:v>309920107</c:v>
                </c:pt>
                <c:pt idx="126">
                  <c:v>314650583</c:v>
                </c:pt>
                <c:pt idx="127">
                  <c:v>302647134</c:v>
                </c:pt>
                <c:pt idx="128">
                  <c:v>309788078</c:v>
                </c:pt>
                <c:pt idx="129">
                  <c:v>316262392.99999863</c:v>
                </c:pt>
                <c:pt idx="130">
                  <c:v>321670178</c:v>
                </c:pt>
                <c:pt idx="131">
                  <c:v>320455690</c:v>
                </c:pt>
                <c:pt idx="132">
                  <c:v>319828768</c:v>
                </c:pt>
                <c:pt idx="133">
                  <c:v>328905846.99999863</c:v>
                </c:pt>
                <c:pt idx="134">
                  <c:v>429522133</c:v>
                </c:pt>
                <c:pt idx="135">
                  <c:v>318611950</c:v>
                </c:pt>
                <c:pt idx="136">
                  <c:v>323603425</c:v>
                </c:pt>
                <c:pt idx="137">
                  <c:v>327732781</c:v>
                </c:pt>
                <c:pt idx="138">
                  <c:v>334904025</c:v>
                </c:pt>
                <c:pt idx="139">
                  <c:v>347852276</c:v>
                </c:pt>
                <c:pt idx="140">
                  <c:v>357775224</c:v>
                </c:pt>
                <c:pt idx="141">
                  <c:v>365754891.99999863</c:v>
                </c:pt>
                <c:pt idx="142">
                  <c:v>373602206</c:v>
                </c:pt>
                <c:pt idx="143">
                  <c:v>385051284</c:v>
                </c:pt>
                <c:pt idx="144">
                  <c:v>384223448.99999863</c:v>
                </c:pt>
                <c:pt idx="145">
                  <c:v>409981359</c:v>
                </c:pt>
                <c:pt idx="146">
                  <c:v>393204998.99999863</c:v>
                </c:pt>
                <c:pt idx="147">
                  <c:v>416111644.99999863</c:v>
                </c:pt>
                <c:pt idx="148">
                  <c:v>377560871.99999863</c:v>
                </c:pt>
                <c:pt idx="149">
                  <c:v>378954822</c:v>
                </c:pt>
                <c:pt idx="150">
                  <c:v>408002179</c:v>
                </c:pt>
                <c:pt idx="151">
                  <c:v>394213696</c:v>
                </c:pt>
                <c:pt idx="152">
                  <c:v>397429578</c:v>
                </c:pt>
                <c:pt idx="153">
                  <c:v>407168143</c:v>
                </c:pt>
                <c:pt idx="154">
                  <c:v>402648044.99999863</c:v>
                </c:pt>
                <c:pt idx="155">
                  <c:v>408404767</c:v>
                </c:pt>
                <c:pt idx="156">
                  <c:v>416181766.99999863</c:v>
                </c:pt>
                <c:pt idx="157">
                  <c:v>422500419</c:v>
                </c:pt>
                <c:pt idx="158">
                  <c:v>427406093</c:v>
                </c:pt>
                <c:pt idx="159">
                  <c:v>433293361.99999863</c:v>
                </c:pt>
                <c:pt idx="160">
                  <c:v>446302190</c:v>
                </c:pt>
                <c:pt idx="161">
                  <c:v>443770475</c:v>
                </c:pt>
                <c:pt idx="162">
                  <c:v>449356942</c:v>
                </c:pt>
                <c:pt idx="163">
                  <c:v>447999443</c:v>
                </c:pt>
                <c:pt idx="164">
                  <c:v>454050817</c:v>
                </c:pt>
                <c:pt idx="165">
                  <c:v>470850207</c:v>
                </c:pt>
                <c:pt idx="166">
                  <c:v>443467337</c:v>
                </c:pt>
                <c:pt idx="167">
                  <c:v>446979538</c:v>
                </c:pt>
                <c:pt idx="168">
                  <c:v>448149181</c:v>
                </c:pt>
                <c:pt idx="169">
                  <c:v>401528369</c:v>
                </c:pt>
                <c:pt idx="170">
                  <c:v>406410022.99999863</c:v>
                </c:pt>
                <c:pt idx="171">
                  <c:v>410717835.99999863</c:v>
                </c:pt>
                <c:pt idx="172">
                  <c:v>413347231</c:v>
                </c:pt>
                <c:pt idx="173">
                  <c:v>416121583.99999863</c:v>
                </c:pt>
                <c:pt idx="174">
                  <c:v>374050358</c:v>
                </c:pt>
                <c:pt idx="175">
                  <c:v>381457740.99999863</c:v>
                </c:pt>
                <c:pt idx="176">
                  <c:v>387296843.99999863</c:v>
                </c:pt>
                <c:pt idx="177">
                  <c:v>393360820.99999863</c:v>
                </c:pt>
                <c:pt idx="178">
                  <c:v>392210889.99999863</c:v>
                </c:pt>
                <c:pt idx="179">
                  <c:v>397903047.99999863</c:v>
                </c:pt>
                <c:pt idx="180">
                  <c:v>401326370</c:v>
                </c:pt>
                <c:pt idx="181">
                  <c:v>406736671</c:v>
                </c:pt>
                <c:pt idx="182">
                  <c:v>410138723.99999863</c:v>
                </c:pt>
                <c:pt idx="183">
                  <c:v>414048152.99999863</c:v>
                </c:pt>
                <c:pt idx="184">
                  <c:v>418719073.99999863</c:v>
                </c:pt>
                <c:pt idx="185">
                  <c:v>421555985.99999863</c:v>
                </c:pt>
                <c:pt idx="186">
                  <c:v>426854829</c:v>
                </c:pt>
                <c:pt idx="187">
                  <c:v>431006108</c:v>
                </c:pt>
                <c:pt idx="188">
                  <c:v>429250859.99999863</c:v>
                </c:pt>
                <c:pt idx="189">
                  <c:v>436081020.99999863</c:v>
                </c:pt>
                <c:pt idx="190">
                  <c:v>436662118</c:v>
                </c:pt>
                <c:pt idx="191">
                  <c:v>440728396</c:v>
                </c:pt>
                <c:pt idx="192">
                  <c:v>443308947</c:v>
                </c:pt>
                <c:pt idx="193">
                  <c:v>448314350</c:v>
                </c:pt>
                <c:pt idx="194">
                  <c:v>452514805.99999863</c:v>
                </c:pt>
                <c:pt idx="195">
                  <c:v>451439415.99999863</c:v>
                </c:pt>
                <c:pt idx="196">
                  <c:v>473872323</c:v>
                </c:pt>
                <c:pt idx="197">
                  <c:v>448499233</c:v>
                </c:pt>
                <c:pt idx="198">
                  <c:v>451716681.99999863</c:v>
                </c:pt>
                <c:pt idx="199">
                  <c:v>455010506.99999863</c:v>
                </c:pt>
                <c:pt idx="200">
                  <c:v>458255074.99999863</c:v>
                </c:pt>
                <c:pt idx="201">
                  <c:v>461385425.99999863</c:v>
                </c:pt>
                <c:pt idx="202">
                  <c:v>483513903.99999863</c:v>
                </c:pt>
                <c:pt idx="203">
                  <c:v>458004147</c:v>
                </c:pt>
                <c:pt idx="204">
                  <c:v>462337129.99999863</c:v>
                </c:pt>
                <c:pt idx="205">
                  <c:v>464742464.99999863</c:v>
                </c:pt>
                <c:pt idx="206">
                  <c:v>466792323.99999863</c:v>
                </c:pt>
                <c:pt idx="207">
                  <c:v>470038735.99999863</c:v>
                </c:pt>
                <c:pt idx="208">
                  <c:v>482457260.99999863</c:v>
                </c:pt>
                <c:pt idx="209">
                  <c:v>465059511.99999863</c:v>
                </c:pt>
                <c:pt idx="210">
                  <c:v>486921754.99999863</c:v>
                </c:pt>
                <c:pt idx="211">
                  <c:v>469997240</c:v>
                </c:pt>
                <c:pt idx="212">
                  <c:v>489003697.99999863</c:v>
                </c:pt>
                <c:pt idx="213">
                  <c:v>471714561.99999863</c:v>
                </c:pt>
                <c:pt idx="214">
                  <c:v>474446842</c:v>
                </c:pt>
                <c:pt idx="215">
                  <c:v>496487804.99999863</c:v>
                </c:pt>
                <c:pt idx="216">
                  <c:v>499331349</c:v>
                </c:pt>
                <c:pt idx="217">
                  <c:v>486661017</c:v>
                </c:pt>
                <c:pt idx="218">
                  <c:v>491385351</c:v>
                </c:pt>
                <c:pt idx="219">
                  <c:v>496219355.99999863</c:v>
                </c:pt>
                <c:pt idx="220">
                  <c:v>501636979</c:v>
                </c:pt>
                <c:pt idx="221">
                  <c:v>506629866</c:v>
                </c:pt>
                <c:pt idx="222">
                  <c:v>513133489.99999863</c:v>
                </c:pt>
                <c:pt idx="223">
                  <c:v>499099234</c:v>
                </c:pt>
                <c:pt idx="224">
                  <c:v>502313950.99999863</c:v>
                </c:pt>
                <c:pt idx="225">
                  <c:v>502927909</c:v>
                </c:pt>
                <c:pt idx="226">
                  <c:v>512431173.99999863</c:v>
                </c:pt>
                <c:pt idx="227">
                  <c:v>515793005.99999863</c:v>
                </c:pt>
                <c:pt idx="228">
                  <c:v>519557840.99999863</c:v>
                </c:pt>
                <c:pt idx="229">
                  <c:v>523485314</c:v>
                </c:pt>
                <c:pt idx="230">
                  <c:v>543679772</c:v>
                </c:pt>
                <c:pt idx="231">
                  <c:v>408669012</c:v>
                </c:pt>
                <c:pt idx="232">
                  <c:v>413231470.99999863</c:v>
                </c:pt>
                <c:pt idx="233">
                  <c:v>416773786.99999863</c:v>
                </c:pt>
                <c:pt idx="234">
                  <c:v>419344655.99999863</c:v>
                </c:pt>
                <c:pt idx="235">
                  <c:v>425244756.99999863</c:v>
                </c:pt>
                <c:pt idx="236">
                  <c:v>428116486.99999863</c:v>
                </c:pt>
                <c:pt idx="237">
                  <c:v>427442756.99999863</c:v>
                </c:pt>
                <c:pt idx="238">
                  <c:v>430168238</c:v>
                </c:pt>
                <c:pt idx="239">
                  <c:v>429858074.99999863</c:v>
                </c:pt>
                <c:pt idx="240">
                  <c:v>436597666.99999863</c:v>
                </c:pt>
                <c:pt idx="241">
                  <c:v>461427136.99999863</c:v>
                </c:pt>
                <c:pt idx="242">
                  <c:v>446156225</c:v>
                </c:pt>
                <c:pt idx="243">
                  <c:v>433046764</c:v>
                </c:pt>
                <c:pt idx="244">
                  <c:v>434558768</c:v>
                </c:pt>
                <c:pt idx="245">
                  <c:v>457812641</c:v>
                </c:pt>
                <c:pt idx="246">
                  <c:v>441428044.99999863</c:v>
                </c:pt>
                <c:pt idx="247">
                  <c:v>445668045</c:v>
                </c:pt>
                <c:pt idx="248">
                  <c:v>449041001.99999863</c:v>
                </c:pt>
                <c:pt idx="249">
                  <c:v>448589797</c:v>
                </c:pt>
                <c:pt idx="250">
                  <c:v>450863295</c:v>
                </c:pt>
                <c:pt idx="251">
                  <c:v>438594760.99999863</c:v>
                </c:pt>
                <c:pt idx="252">
                  <c:v>432142479</c:v>
                </c:pt>
                <c:pt idx="253">
                  <c:v>436097340</c:v>
                </c:pt>
                <c:pt idx="254">
                  <c:v>440125895</c:v>
                </c:pt>
                <c:pt idx="255">
                  <c:v>445989443</c:v>
                </c:pt>
                <c:pt idx="256">
                  <c:v>444423821</c:v>
                </c:pt>
                <c:pt idx="257">
                  <c:v>467011838</c:v>
                </c:pt>
                <c:pt idx="258">
                  <c:v>451458029.99999863</c:v>
                </c:pt>
                <c:pt idx="259">
                  <c:v>450770405.99999863</c:v>
                </c:pt>
                <c:pt idx="260">
                  <c:v>463355199</c:v>
                </c:pt>
                <c:pt idx="261">
                  <c:v>459515515.99999863</c:v>
                </c:pt>
                <c:pt idx="262">
                  <c:v>464623626.99999863</c:v>
                </c:pt>
                <c:pt idx="263">
                  <c:v>465648022.99999863</c:v>
                </c:pt>
                <c:pt idx="264">
                  <c:v>458062306</c:v>
                </c:pt>
                <c:pt idx="265">
                  <c:v>461456174.99999863</c:v>
                </c:pt>
                <c:pt idx="266">
                  <c:v>464330974</c:v>
                </c:pt>
                <c:pt idx="267">
                  <c:v>467987698</c:v>
                </c:pt>
                <c:pt idx="268">
                  <c:v>468888670.99999863</c:v>
                </c:pt>
                <c:pt idx="269">
                  <c:v>472366950</c:v>
                </c:pt>
                <c:pt idx="270">
                  <c:v>478426043</c:v>
                </c:pt>
                <c:pt idx="271">
                  <c:v>475030279</c:v>
                </c:pt>
                <c:pt idx="272">
                  <c:v>381703724</c:v>
                </c:pt>
                <c:pt idx="273">
                  <c:v>386054117</c:v>
                </c:pt>
                <c:pt idx="274">
                  <c:v>390047189</c:v>
                </c:pt>
                <c:pt idx="275">
                  <c:v>392581637</c:v>
                </c:pt>
                <c:pt idx="276">
                  <c:v>399546750.99999863</c:v>
                </c:pt>
                <c:pt idx="277">
                  <c:v>397703153</c:v>
                </c:pt>
                <c:pt idx="278">
                  <c:v>401993844</c:v>
                </c:pt>
                <c:pt idx="279">
                  <c:v>402993332.99999863</c:v>
                </c:pt>
                <c:pt idx="280">
                  <c:v>403634381</c:v>
                </c:pt>
                <c:pt idx="281">
                  <c:v>405565834</c:v>
                </c:pt>
                <c:pt idx="282">
                  <c:v>409954285.99999863</c:v>
                </c:pt>
                <c:pt idx="283">
                  <c:v>414245370</c:v>
                </c:pt>
                <c:pt idx="284">
                  <c:v>413643246</c:v>
                </c:pt>
                <c:pt idx="285">
                  <c:v>420900116</c:v>
                </c:pt>
                <c:pt idx="286">
                  <c:v>418621765.99999863</c:v>
                </c:pt>
                <c:pt idx="287">
                  <c:v>424609244</c:v>
                </c:pt>
                <c:pt idx="288">
                  <c:v>419433113.99999863</c:v>
                </c:pt>
                <c:pt idx="289">
                  <c:v>421913955</c:v>
                </c:pt>
                <c:pt idx="290">
                  <c:v>434519599.99999863</c:v>
                </c:pt>
                <c:pt idx="291">
                  <c:v>447462338</c:v>
                </c:pt>
                <c:pt idx="292">
                  <c:v>440641479</c:v>
                </c:pt>
                <c:pt idx="293">
                  <c:v>433219918</c:v>
                </c:pt>
                <c:pt idx="294">
                  <c:v>431296726.99999863</c:v>
                </c:pt>
                <c:pt idx="295">
                  <c:v>431977647</c:v>
                </c:pt>
                <c:pt idx="296">
                  <c:v>448167344</c:v>
                </c:pt>
                <c:pt idx="297">
                  <c:v>453733293</c:v>
                </c:pt>
                <c:pt idx="298">
                  <c:v>464033419.99999863</c:v>
                </c:pt>
                <c:pt idx="299">
                  <c:v>467663296</c:v>
                </c:pt>
                <c:pt idx="300">
                  <c:v>472711957.99999863</c:v>
                </c:pt>
                <c:pt idx="301">
                  <c:v>484090894.99999863</c:v>
                </c:pt>
                <c:pt idx="302">
                  <c:v>493295256.99999863</c:v>
                </c:pt>
                <c:pt idx="303">
                  <c:v>502684663.99999863</c:v>
                </c:pt>
                <c:pt idx="304">
                  <c:v>499790203.99999863</c:v>
                </c:pt>
                <c:pt idx="305">
                  <c:v>522744721.99999863</c:v>
                </c:pt>
                <c:pt idx="306">
                  <c:v>536022262</c:v>
                </c:pt>
                <c:pt idx="307">
                  <c:v>483763280.99999863</c:v>
                </c:pt>
                <c:pt idx="308">
                  <c:v>485363368</c:v>
                </c:pt>
                <c:pt idx="309">
                  <c:v>496247445.99999863</c:v>
                </c:pt>
                <c:pt idx="310">
                  <c:v>511031042.99999863</c:v>
                </c:pt>
                <c:pt idx="311">
                  <c:v>529687947</c:v>
                </c:pt>
                <c:pt idx="312">
                  <c:v>537766565</c:v>
                </c:pt>
                <c:pt idx="313">
                  <c:v>542789382</c:v>
                </c:pt>
                <c:pt idx="314">
                  <c:v>571593799</c:v>
                </c:pt>
                <c:pt idx="315">
                  <c:v>577321210</c:v>
                </c:pt>
                <c:pt idx="316">
                  <c:v>576068670</c:v>
                </c:pt>
                <c:pt idx="317">
                  <c:v>585750742</c:v>
                </c:pt>
                <c:pt idx="318">
                  <c:v>594970216</c:v>
                </c:pt>
                <c:pt idx="319">
                  <c:v>591399011</c:v>
                </c:pt>
                <c:pt idx="320">
                  <c:v>601999002</c:v>
                </c:pt>
                <c:pt idx="321">
                  <c:v>612665931</c:v>
                </c:pt>
                <c:pt idx="322">
                  <c:v>608732429</c:v>
                </c:pt>
                <c:pt idx="323">
                  <c:v>609801626</c:v>
                </c:pt>
                <c:pt idx="324">
                  <c:v>620725297</c:v>
                </c:pt>
              </c:numCache>
            </c:numRef>
          </c:val>
          <c:smooth val="0"/>
        </c:ser>
        <c:dLbls>
          <c:showLegendKey val="0"/>
          <c:showVal val="0"/>
          <c:showCatName val="0"/>
          <c:showSerName val="0"/>
          <c:showPercent val="0"/>
          <c:showBubbleSize val="0"/>
        </c:dLbls>
        <c:marker val="1"/>
        <c:smooth val="0"/>
        <c:axId val="59015168"/>
        <c:axId val="117366784"/>
      </c:lineChart>
      <c:dateAx>
        <c:axId val="59015168"/>
        <c:scaling>
          <c:orientation val="minMax"/>
        </c:scaling>
        <c:delete val="0"/>
        <c:axPos val="b"/>
        <c:numFmt formatCode="m/yyyy" sourceLinked="0"/>
        <c:majorTickMark val="out"/>
        <c:minorTickMark val="none"/>
        <c:tickLblPos val="nextTo"/>
        <c:spPr>
          <a:ln w="19050"/>
          <a:effectLst>
            <a:outerShdw blurRad="50800" dist="38100" dir="2700000" algn="tl" rotWithShape="0">
              <a:prstClr val="black">
                <a:alpha val="40000"/>
              </a:prstClr>
            </a:outerShdw>
          </a:effectLst>
        </c:spPr>
        <c:txPr>
          <a:bodyPr rot="-1740000" vert="horz"/>
          <a:lstStyle/>
          <a:p>
            <a:pPr>
              <a:defRPr sz="1200"/>
            </a:pPr>
            <a:endParaRPr lang="en-US"/>
          </a:p>
        </c:txPr>
        <c:crossAx val="117366784"/>
        <c:crosses val="autoZero"/>
        <c:auto val="1"/>
        <c:lblOffset val="100"/>
        <c:baseTimeUnit val="days"/>
      </c:dateAx>
      <c:valAx>
        <c:axId val="117366784"/>
        <c:scaling>
          <c:orientation val="minMax"/>
        </c:scaling>
        <c:delete val="0"/>
        <c:axPos val="l"/>
        <c:majorGridlines/>
        <c:title>
          <c:tx>
            <c:rich>
              <a:bodyPr rot="-5400000" vert="horz"/>
              <a:lstStyle/>
              <a:p>
                <a:pPr>
                  <a:defRPr sz="1200"/>
                </a:pPr>
                <a:r>
                  <a:rPr lang="en-US" sz="1200" dirty="0" smtClean="0"/>
                  <a:t>Data</a:t>
                </a:r>
                <a:r>
                  <a:rPr lang="en-US" sz="1200" baseline="0" dirty="0" smtClean="0"/>
                  <a:t> Volume</a:t>
                </a:r>
                <a:endParaRPr lang="en-US" sz="1200" dirty="0"/>
              </a:p>
            </c:rich>
          </c:tx>
          <c:layout/>
          <c:overlay val="0"/>
        </c:title>
        <c:numFmt formatCode="_(* #,##0_);_(* \(#,##0\);_(* &quot;-&quot;??_);_(@_)" sourceLinked="1"/>
        <c:majorTickMark val="out"/>
        <c:minorTickMark val="none"/>
        <c:tickLblPos val="nextTo"/>
        <c:spPr>
          <a:ln w="19050"/>
          <a:effectLst>
            <a:outerShdw blurRad="50800" dist="38100" dir="2700000" algn="tl" rotWithShape="0">
              <a:prstClr val="black">
                <a:alpha val="40000"/>
              </a:prstClr>
            </a:outerShdw>
          </a:effectLst>
        </c:spPr>
        <c:txPr>
          <a:bodyPr/>
          <a:lstStyle/>
          <a:p>
            <a:pPr>
              <a:defRPr sz="1200"/>
            </a:pPr>
            <a:endParaRPr lang="en-US"/>
          </a:p>
        </c:txPr>
        <c:crossAx val="59015168"/>
        <c:crosses val="autoZero"/>
        <c:crossBetween val="between"/>
      </c:valAx>
    </c:plotArea>
    <c:plotVisOnly val="1"/>
    <c:dispBlanksAs val="gap"/>
    <c:showDLblsOverMax val="0"/>
  </c:chart>
  <c:spPr>
    <a:ln>
      <a:noFill/>
    </a:ln>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1"/>
          <c:order val="0"/>
          <c:tx>
            <c:strRef>
              <c:f>Sheet1!$D$1</c:f>
              <c:strCache>
                <c:ptCount val="1"/>
                <c:pt idx="0">
                  <c:v>Instr/sec</c:v>
                </c:pt>
              </c:strCache>
            </c:strRef>
          </c:tx>
          <c:marker>
            <c:symbol val="none"/>
          </c:marker>
          <c:cat>
            <c:numRef>
              <c:f>Sheet1!$A$2:$A$41</c:f>
              <c:numCache>
                <c:formatCode>General</c:formatCode>
                <c:ptCount val="40"/>
                <c:pt idx="0">
                  <c:v>1973</c:v>
                </c:pt>
                <c:pt idx="1">
                  <c:v>1974</c:v>
                </c:pt>
                <c:pt idx="2">
                  <c:v>1975</c:v>
                </c:pt>
                <c:pt idx="3">
                  <c:v>1976</c:v>
                </c:pt>
                <c:pt idx="4">
                  <c:v>1977</c:v>
                </c:pt>
                <c:pt idx="5">
                  <c:v>1978</c:v>
                </c:pt>
                <c:pt idx="6">
                  <c:v>1979</c:v>
                </c:pt>
                <c:pt idx="7">
                  <c:v>1980</c:v>
                </c:pt>
                <c:pt idx="8">
                  <c:v>1981</c:v>
                </c:pt>
                <c:pt idx="9">
                  <c:v>1982</c:v>
                </c:pt>
                <c:pt idx="10">
                  <c:v>1983</c:v>
                </c:pt>
                <c:pt idx="11">
                  <c:v>1984</c:v>
                </c:pt>
                <c:pt idx="12">
                  <c:v>1985</c:v>
                </c:pt>
                <c:pt idx="13">
                  <c:v>1986</c:v>
                </c:pt>
                <c:pt idx="14">
                  <c:v>1987</c:v>
                </c:pt>
                <c:pt idx="15">
                  <c:v>1988</c:v>
                </c:pt>
                <c:pt idx="16">
                  <c:v>1989</c:v>
                </c:pt>
                <c:pt idx="17">
                  <c:v>1990</c:v>
                </c:pt>
                <c:pt idx="18">
                  <c:v>1991</c:v>
                </c:pt>
                <c:pt idx="19">
                  <c:v>1992</c:v>
                </c:pt>
                <c:pt idx="20">
                  <c:v>1993</c:v>
                </c:pt>
                <c:pt idx="21">
                  <c:v>1994</c:v>
                </c:pt>
                <c:pt idx="22">
                  <c:v>1995</c:v>
                </c:pt>
                <c:pt idx="23">
                  <c:v>1996</c:v>
                </c:pt>
                <c:pt idx="24">
                  <c:v>1997</c:v>
                </c:pt>
                <c:pt idx="25">
                  <c:v>1998</c:v>
                </c:pt>
                <c:pt idx="26">
                  <c:v>1999</c:v>
                </c:pt>
                <c:pt idx="27">
                  <c:v>2000</c:v>
                </c:pt>
                <c:pt idx="28">
                  <c:v>2001</c:v>
                </c:pt>
                <c:pt idx="29">
                  <c:v>2002</c:v>
                </c:pt>
                <c:pt idx="30">
                  <c:v>2003</c:v>
                </c:pt>
                <c:pt idx="31">
                  <c:v>2004</c:v>
                </c:pt>
                <c:pt idx="32">
                  <c:v>2005</c:v>
                </c:pt>
                <c:pt idx="33">
                  <c:v>2006</c:v>
                </c:pt>
                <c:pt idx="34">
                  <c:v>2007</c:v>
                </c:pt>
                <c:pt idx="35">
                  <c:v>2008</c:v>
                </c:pt>
                <c:pt idx="36">
                  <c:v>2009</c:v>
                </c:pt>
                <c:pt idx="37">
                  <c:v>2010</c:v>
                </c:pt>
                <c:pt idx="38">
                  <c:v>2011</c:v>
                </c:pt>
                <c:pt idx="39">
                  <c:v>2012</c:v>
                </c:pt>
              </c:numCache>
            </c:numRef>
          </c:cat>
          <c:val>
            <c:numRef>
              <c:f>Sheet1!$D$2:$D$41</c:f>
              <c:numCache>
                <c:formatCode>#,##0</c:formatCode>
                <c:ptCount val="40"/>
                <c:pt idx="0">
                  <c:v>333333.33333333331</c:v>
                </c:pt>
                <c:pt idx="1">
                  <c:v>377964.66030426155</c:v>
                </c:pt>
                <c:pt idx="2">
                  <c:v>436395.37420903338</c:v>
                </c:pt>
                <c:pt idx="3">
                  <c:v>516195.63814685767</c:v>
                </c:pt>
                <c:pt idx="4">
                  <c:v>631711.93935565383</c:v>
                </c:pt>
                <c:pt idx="5">
                  <c:v>813835.19837232959</c:v>
                </c:pt>
                <c:pt idx="6">
                  <c:v>1143510.5774728416</c:v>
                </c:pt>
                <c:pt idx="7">
                  <c:v>1922152.8111484863</c:v>
                </c:pt>
                <c:pt idx="8">
                  <c:v>6024096.3855421683</c:v>
                </c:pt>
                <c:pt idx="9">
                  <c:v>6884681.5834767641</c:v>
                </c:pt>
                <c:pt idx="10">
                  <c:v>8032128.5140562253</c:v>
                </c:pt>
                <c:pt idx="11">
                  <c:v>9638554.2168674693</c:v>
                </c:pt>
                <c:pt idx="12">
                  <c:v>12000000</c:v>
                </c:pt>
                <c:pt idx="13">
                  <c:v>12913043.977939529</c:v>
                </c:pt>
                <c:pt idx="14">
                  <c:v>13976471.758970341</c:v>
                </c:pt>
                <c:pt idx="15">
                  <c:v>15230771.316213304</c:v>
                </c:pt>
                <c:pt idx="16">
                  <c:v>16732397.722103432</c:v>
                </c:pt>
                <c:pt idx="17">
                  <c:v>18562505.162696753</c:v>
                </c:pt>
                <c:pt idx="18">
                  <c:v>20842113.073465534</c:v>
                </c:pt>
                <c:pt idx="19">
                  <c:v>23760011.841989908</c:v>
                </c:pt>
                <c:pt idx="20">
                  <c:v>27627925.275425866</c:v>
                </c:pt>
                <c:pt idx="21">
                  <c:v>33000000</c:v>
                </c:pt>
                <c:pt idx="22">
                  <c:v>38199858.256555632</c:v>
                </c:pt>
                <c:pt idx="23">
                  <c:v>45344924.28491307</c:v>
                </c:pt>
                <c:pt idx="24">
                  <c:v>55777854.43256297</c:v>
                </c:pt>
                <c:pt idx="25">
                  <c:v>72446236.559139803</c:v>
                </c:pt>
                <c:pt idx="26">
                  <c:v>103322683.70607033</c:v>
                </c:pt>
                <c:pt idx="27">
                  <c:v>180066815.1447663</c:v>
                </c:pt>
                <c:pt idx="28">
                  <c:v>700000000</c:v>
                </c:pt>
                <c:pt idx="29">
                  <c:v>743961352.65700483</c:v>
                </c:pt>
                <c:pt idx="30">
                  <c:v>793814432.98969078</c:v>
                </c:pt>
                <c:pt idx="31">
                  <c:v>850828729.28176808</c:v>
                </c:pt>
                <c:pt idx="32">
                  <c:v>916666666.66666687</c:v>
                </c:pt>
                <c:pt idx="33">
                  <c:v>993548387.09677458</c:v>
                </c:pt>
                <c:pt idx="34">
                  <c:v>1084507042.2535214</c:v>
                </c:pt>
                <c:pt idx="35">
                  <c:v>1193798449.6124036</c:v>
                </c:pt>
                <c:pt idx="36">
                  <c:v>1327586206.8965523</c:v>
                </c:pt>
                <c:pt idx="37">
                  <c:v>1495145631.0679617</c:v>
                </c:pt>
                <c:pt idx="38">
                  <c:v>1711111111.1111119</c:v>
                </c:pt>
                <c:pt idx="39">
                  <c:v>2000000000</c:v>
                </c:pt>
              </c:numCache>
            </c:numRef>
          </c:val>
          <c:smooth val="0"/>
        </c:ser>
        <c:ser>
          <c:idx val="2"/>
          <c:order val="1"/>
          <c:tx>
            <c:strRef>
              <c:f>Sheet1!$E$1</c:f>
              <c:strCache>
                <c:ptCount val="1"/>
                <c:pt idx="0">
                  <c:v>Mem/sec</c:v>
                </c:pt>
              </c:strCache>
            </c:strRef>
          </c:tx>
          <c:marker>
            <c:symbol val="none"/>
          </c:marker>
          <c:cat>
            <c:numRef>
              <c:f>Sheet1!$A$2:$A$41</c:f>
              <c:numCache>
                <c:formatCode>General</c:formatCode>
                <c:ptCount val="40"/>
                <c:pt idx="0">
                  <c:v>1973</c:v>
                </c:pt>
                <c:pt idx="1">
                  <c:v>1974</c:v>
                </c:pt>
                <c:pt idx="2">
                  <c:v>1975</c:v>
                </c:pt>
                <c:pt idx="3">
                  <c:v>1976</c:v>
                </c:pt>
                <c:pt idx="4">
                  <c:v>1977</c:v>
                </c:pt>
                <c:pt idx="5">
                  <c:v>1978</c:v>
                </c:pt>
                <c:pt idx="6">
                  <c:v>1979</c:v>
                </c:pt>
                <c:pt idx="7">
                  <c:v>1980</c:v>
                </c:pt>
                <c:pt idx="8">
                  <c:v>1981</c:v>
                </c:pt>
                <c:pt idx="9">
                  <c:v>1982</c:v>
                </c:pt>
                <c:pt idx="10">
                  <c:v>1983</c:v>
                </c:pt>
                <c:pt idx="11">
                  <c:v>1984</c:v>
                </c:pt>
                <c:pt idx="12">
                  <c:v>1985</c:v>
                </c:pt>
                <c:pt idx="13">
                  <c:v>1986</c:v>
                </c:pt>
                <c:pt idx="14">
                  <c:v>1987</c:v>
                </c:pt>
                <c:pt idx="15">
                  <c:v>1988</c:v>
                </c:pt>
                <c:pt idx="16">
                  <c:v>1989</c:v>
                </c:pt>
                <c:pt idx="17">
                  <c:v>1990</c:v>
                </c:pt>
                <c:pt idx="18">
                  <c:v>1991</c:v>
                </c:pt>
                <c:pt idx="19">
                  <c:v>1992</c:v>
                </c:pt>
                <c:pt idx="20">
                  <c:v>1993</c:v>
                </c:pt>
                <c:pt idx="21">
                  <c:v>1994</c:v>
                </c:pt>
                <c:pt idx="22">
                  <c:v>1995</c:v>
                </c:pt>
                <c:pt idx="23">
                  <c:v>1996</c:v>
                </c:pt>
                <c:pt idx="24">
                  <c:v>1997</c:v>
                </c:pt>
                <c:pt idx="25">
                  <c:v>1998</c:v>
                </c:pt>
                <c:pt idx="26">
                  <c:v>1999</c:v>
                </c:pt>
                <c:pt idx="27">
                  <c:v>2000</c:v>
                </c:pt>
                <c:pt idx="28">
                  <c:v>2001</c:v>
                </c:pt>
                <c:pt idx="29">
                  <c:v>2002</c:v>
                </c:pt>
                <c:pt idx="30">
                  <c:v>2003</c:v>
                </c:pt>
                <c:pt idx="31">
                  <c:v>2004</c:v>
                </c:pt>
                <c:pt idx="32">
                  <c:v>2005</c:v>
                </c:pt>
                <c:pt idx="33">
                  <c:v>2006</c:v>
                </c:pt>
                <c:pt idx="34">
                  <c:v>2007</c:v>
                </c:pt>
                <c:pt idx="35">
                  <c:v>2008</c:v>
                </c:pt>
                <c:pt idx="36">
                  <c:v>2009</c:v>
                </c:pt>
                <c:pt idx="37">
                  <c:v>2010</c:v>
                </c:pt>
                <c:pt idx="38">
                  <c:v>2011</c:v>
                </c:pt>
                <c:pt idx="39">
                  <c:v>2012</c:v>
                </c:pt>
              </c:numCache>
            </c:numRef>
          </c:cat>
          <c:val>
            <c:numRef>
              <c:f>Sheet1!$E$2:$E$41</c:f>
              <c:numCache>
                <c:formatCode>#,##0</c:formatCode>
                <c:ptCount val="40"/>
                <c:pt idx="0">
                  <c:v>666666.66666666663</c:v>
                </c:pt>
                <c:pt idx="1">
                  <c:v>683200.10931201745</c:v>
                </c:pt>
                <c:pt idx="2">
                  <c:v>700574.47106627433</c:v>
                </c:pt>
                <c:pt idx="3">
                  <c:v>718855.58191359346</c:v>
                </c:pt>
                <c:pt idx="4">
                  <c:v>738116.32713315613</c:v>
                </c:pt>
                <c:pt idx="5">
                  <c:v>758437.61850587779</c:v>
                </c:pt>
                <c:pt idx="6">
                  <c:v>779909.53049446247</c:v>
                </c:pt>
                <c:pt idx="7">
                  <c:v>802632.63504294062</c:v>
                </c:pt>
                <c:pt idx="8">
                  <c:v>826719.57671957649</c:v>
                </c:pt>
                <c:pt idx="9">
                  <c:v>852296.94025398418</c:v>
                </c:pt>
                <c:pt idx="10">
                  <c:v>879507.47581354401</c:v>
                </c:pt>
                <c:pt idx="11">
                  <c:v>908512.76460434229</c:v>
                </c:pt>
                <c:pt idx="12">
                  <c:v>939496.42991356587</c:v>
                </c:pt>
                <c:pt idx="13">
                  <c:v>972668.0284019059</c:v>
                </c:pt>
                <c:pt idx="14">
                  <c:v>1008267.7959265974</c:v>
                </c:pt>
                <c:pt idx="15">
                  <c:v>1046572.4751439029</c:v>
                </c:pt>
                <c:pt idx="16">
                  <c:v>1087902.5239338547</c:v>
                </c:pt>
                <c:pt idx="17">
                  <c:v>1132631.1020500613</c:v>
                </c:pt>
                <c:pt idx="18">
                  <c:v>1181195.3697141495</c:v>
                </c:pt>
                <c:pt idx="19">
                  <c:v>1234110.8231519177</c:v>
                </c:pt>
                <c:pt idx="20">
                  <c:v>1291989.6640826857</c:v>
                </c:pt>
                <c:pt idx="21">
                  <c:v>1355564.5926528382</c:v>
                </c:pt>
                <c:pt idx="22">
                  <c:v>1425719.9885942379</c:v>
                </c:pt>
                <c:pt idx="23">
                  <c:v>1503533.3032626649</c:v>
                </c:pt>
                <c:pt idx="24">
                  <c:v>1590330.7888040685</c:v>
                </c:pt>
                <c:pt idx="25">
                  <c:v>1687763.7130801654</c:v>
                </c:pt>
                <c:pt idx="26">
                  <c:v>1797914.4192736389</c:v>
                </c:pt>
                <c:pt idx="27">
                  <c:v>1923446.8166955139</c:v>
                </c:pt>
                <c:pt idx="28">
                  <c:v>2067824.6484698046</c:v>
                </c:pt>
                <c:pt idx="29">
                  <c:v>2235636.038452934</c:v>
                </c:pt>
                <c:pt idx="30">
                  <c:v>2433090.0243308931</c:v>
                </c:pt>
                <c:pt idx="31">
                  <c:v>2668801.7080330849</c:v>
                </c:pt>
                <c:pt idx="32">
                  <c:v>2955082.7423167746</c:v>
                </c:pt>
                <c:pt idx="33">
                  <c:v>3310162.1979476865</c:v>
                </c:pt>
                <c:pt idx="34">
                  <c:v>3762227.2385251909</c:v>
                </c:pt>
                <c:pt idx="35">
                  <c:v>4357298.4749455126</c:v>
                </c:pt>
                <c:pt idx="36">
                  <c:v>5175983.436852972</c:v>
                </c:pt>
                <c:pt idx="37">
                  <c:v>6373486.2970044166</c:v>
                </c:pt>
                <c:pt idx="38">
                  <c:v>8291873.9635156775</c:v>
                </c:pt>
                <c:pt idx="39">
                  <c:v>11862396.204033056</c:v>
                </c:pt>
              </c:numCache>
            </c:numRef>
          </c:val>
          <c:smooth val="0"/>
        </c:ser>
        <c:dLbls>
          <c:showLegendKey val="0"/>
          <c:showVal val="0"/>
          <c:showCatName val="0"/>
          <c:showSerName val="0"/>
          <c:showPercent val="0"/>
          <c:showBubbleSize val="0"/>
        </c:dLbls>
        <c:marker val="1"/>
        <c:smooth val="0"/>
        <c:axId val="58740736"/>
        <c:axId val="117367936"/>
      </c:lineChart>
      <c:catAx>
        <c:axId val="58740736"/>
        <c:scaling>
          <c:orientation val="minMax"/>
        </c:scaling>
        <c:delete val="0"/>
        <c:axPos val="b"/>
        <c:numFmt formatCode="General" sourceLinked="1"/>
        <c:majorTickMark val="out"/>
        <c:minorTickMark val="none"/>
        <c:tickLblPos val="nextTo"/>
        <c:crossAx val="117367936"/>
        <c:crosses val="autoZero"/>
        <c:auto val="1"/>
        <c:lblAlgn val="ctr"/>
        <c:lblOffset val="100"/>
        <c:noMultiLvlLbl val="0"/>
      </c:catAx>
      <c:valAx>
        <c:axId val="117367936"/>
        <c:scaling>
          <c:logBase val="10"/>
          <c:orientation val="minMax"/>
          <c:min val="100000"/>
        </c:scaling>
        <c:delete val="0"/>
        <c:axPos val="l"/>
        <c:majorGridlines/>
        <c:numFmt formatCode="#,##0" sourceLinked="0"/>
        <c:majorTickMark val="out"/>
        <c:minorTickMark val="none"/>
        <c:tickLblPos val="nextTo"/>
        <c:crossAx val="58740736"/>
        <c:crosses val="autoZero"/>
        <c:crossBetween val="between"/>
      </c:valAx>
    </c:plotArea>
    <c:legend>
      <c:legendPos val="b"/>
      <c:layout>
        <c:manualLayout>
          <c:xMode val="edge"/>
          <c:yMode val="edge"/>
          <c:x val="0.67814611405929515"/>
          <c:y val="4.6104367162438029E-2"/>
          <c:w val="0.30204996187849686"/>
          <c:h val="4.1858595800524936E-2"/>
        </c:manualLayout>
      </c:layout>
      <c:overlay val="0"/>
    </c:legend>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50C745-3594-4746-B751-DB48A5776064}" type="doc">
      <dgm:prSet loTypeId="urn:microsoft.com/office/officeart/2005/8/layout/pyramid1" loCatId="pyramid" qsTypeId="urn:microsoft.com/office/officeart/2005/8/quickstyle/simple1" qsCatId="simple" csTypeId="urn:microsoft.com/office/officeart/2005/8/colors/accent1_2" csCatId="accent1" phldr="1"/>
      <dgm:spPr/>
    </dgm:pt>
    <dgm:pt modelId="{5BA4109F-9CED-495E-9E8D-9BBB7954143C}">
      <dgm:prSet phldrT="[Text]"/>
      <dgm:spPr/>
      <dgm:t>
        <a:bodyPr/>
        <a:lstStyle/>
        <a:p>
          <a:r>
            <a:rPr lang="en-US" dirty="0" smtClean="0"/>
            <a:t>Registers</a:t>
          </a:r>
          <a:endParaRPr lang="en-US" dirty="0"/>
        </a:p>
      </dgm:t>
    </dgm:pt>
    <dgm:pt modelId="{6ACBAE14-A8BA-41F5-8B22-BAE92F79C41F}" type="parTrans" cxnId="{B115BCFE-0844-4A58-A8EF-C06D98C362FC}">
      <dgm:prSet/>
      <dgm:spPr/>
      <dgm:t>
        <a:bodyPr/>
        <a:lstStyle/>
        <a:p>
          <a:endParaRPr lang="en-US"/>
        </a:p>
      </dgm:t>
    </dgm:pt>
    <dgm:pt modelId="{E5B7AC08-4DB0-4FDA-9CF7-350B45D19E93}" type="sibTrans" cxnId="{B115BCFE-0844-4A58-A8EF-C06D98C362FC}">
      <dgm:prSet/>
      <dgm:spPr/>
      <dgm:t>
        <a:bodyPr/>
        <a:lstStyle/>
        <a:p>
          <a:endParaRPr lang="en-US"/>
        </a:p>
      </dgm:t>
    </dgm:pt>
    <dgm:pt modelId="{5746160A-F23B-43C7-A056-46BBB87A1289}">
      <dgm:prSet phldrT="[Text]"/>
      <dgm:spPr/>
      <dgm:t>
        <a:bodyPr/>
        <a:lstStyle/>
        <a:p>
          <a:r>
            <a:rPr lang="en-US" dirty="0" smtClean="0"/>
            <a:t>RAM</a:t>
          </a:r>
          <a:endParaRPr lang="en-US" dirty="0"/>
        </a:p>
      </dgm:t>
    </dgm:pt>
    <dgm:pt modelId="{783095DA-9E43-4E8D-879D-294285FFF3B1}" type="parTrans" cxnId="{4CD9FEF2-6F77-487B-9B5F-1146627E0763}">
      <dgm:prSet/>
      <dgm:spPr/>
      <dgm:t>
        <a:bodyPr/>
        <a:lstStyle/>
        <a:p>
          <a:endParaRPr lang="en-US"/>
        </a:p>
      </dgm:t>
    </dgm:pt>
    <dgm:pt modelId="{DE434859-7227-4EFC-9440-9137F3A1AAE1}" type="sibTrans" cxnId="{4CD9FEF2-6F77-487B-9B5F-1146627E0763}">
      <dgm:prSet/>
      <dgm:spPr/>
      <dgm:t>
        <a:bodyPr/>
        <a:lstStyle/>
        <a:p>
          <a:endParaRPr lang="en-US"/>
        </a:p>
      </dgm:t>
    </dgm:pt>
    <dgm:pt modelId="{987E53EE-DE3E-43C6-898C-CE27D2040318}">
      <dgm:prSet phldrT="[Text]"/>
      <dgm:spPr/>
      <dgm:t>
        <a:bodyPr/>
        <a:lstStyle/>
        <a:p>
          <a:r>
            <a:rPr lang="en-US" dirty="0" smtClean="0"/>
            <a:t>Disk</a:t>
          </a:r>
          <a:endParaRPr lang="en-US" dirty="0"/>
        </a:p>
      </dgm:t>
    </dgm:pt>
    <dgm:pt modelId="{269DD998-720B-4E10-96B3-B364D98662B9}" type="parTrans" cxnId="{230E0EEA-80A9-4C49-BA30-12B32BEA39E2}">
      <dgm:prSet/>
      <dgm:spPr/>
      <dgm:t>
        <a:bodyPr/>
        <a:lstStyle/>
        <a:p>
          <a:endParaRPr lang="en-US"/>
        </a:p>
      </dgm:t>
    </dgm:pt>
    <dgm:pt modelId="{9200E0A4-7E6B-4401-9330-33B67849C27C}" type="sibTrans" cxnId="{230E0EEA-80A9-4C49-BA30-12B32BEA39E2}">
      <dgm:prSet/>
      <dgm:spPr/>
      <dgm:t>
        <a:bodyPr/>
        <a:lstStyle/>
        <a:p>
          <a:endParaRPr lang="en-US"/>
        </a:p>
      </dgm:t>
    </dgm:pt>
    <dgm:pt modelId="{347ECD2E-94E5-4E9E-83FA-D7DF8C36D1AD}">
      <dgm:prSet phldrT="[Text]"/>
      <dgm:spPr/>
      <dgm:t>
        <a:bodyPr/>
        <a:lstStyle/>
        <a:p>
          <a:r>
            <a:rPr lang="en-US" dirty="0" smtClean="0"/>
            <a:t>Tape</a:t>
          </a:r>
          <a:endParaRPr lang="en-US" dirty="0"/>
        </a:p>
      </dgm:t>
    </dgm:pt>
    <dgm:pt modelId="{E89EEE12-009B-4A48-8904-2140EA09C5AE}" type="parTrans" cxnId="{7E46D402-A466-4805-95C5-6FC86A0FAE49}">
      <dgm:prSet/>
      <dgm:spPr/>
      <dgm:t>
        <a:bodyPr/>
        <a:lstStyle/>
        <a:p>
          <a:endParaRPr lang="en-US"/>
        </a:p>
      </dgm:t>
    </dgm:pt>
    <dgm:pt modelId="{BFCB5137-3C02-4A59-8056-FDC28DC26A03}" type="sibTrans" cxnId="{7E46D402-A466-4805-95C5-6FC86A0FAE49}">
      <dgm:prSet/>
      <dgm:spPr/>
      <dgm:t>
        <a:bodyPr/>
        <a:lstStyle/>
        <a:p>
          <a:endParaRPr lang="en-US"/>
        </a:p>
      </dgm:t>
    </dgm:pt>
    <dgm:pt modelId="{066ECD75-5CA3-47A5-B28F-86BBA04E8B87}" type="pres">
      <dgm:prSet presAssocID="{3250C745-3594-4746-B751-DB48A5776064}" presName="Name0" presStyleCnt="0">
        <dgm:presLayoutVars>
          <dgm:dir/>
          <dgm:animLvl val="lvl"/>
          <dgm:resizeHandles val="exact"/>
        </dgm:presLayoutVars>
      </dgm:prSet>
      <dgm:spPr/>
    </dgm:pt>
    <dgm:pt modelId="{7AD529DF-37F1-4429-89F1-F72ADFA2EEF7}" type="pres">
      <dgm:prSet presAssocID="{5BA4109F-9CED-495E-9E8D-9BBB7954143C}" presName="Name8" presStyleCnt="0"/>
      <dgm:spPr/>
    </dgm:pt>
    <dgm:pt modelId="{1DA0898A-D23E-4A4A-AE8E-BA7D9FC4D1D0}" type="pres">
      <dgm:prSet presAssocID="{5BA4109F-9CED-495E-9E8D-9BBB7954143C}" presName="level" presStyleLbl="node1" presStyleIdx="0" presStyleCnt="4">
        <dgm:presLayoutVars>
          <dgm:chMax val="1"/>
          <dgm:bulletEnabled val="1"/>
        </dgm:presLayoutVars>
      </dgm:prSet>
      <dgm:spPr/>
      <dgm:t>
        <a:bodyPr/>
        <a:lstStyle/>
        <a:p>
          <a:endParaRPr lang="en-US"/>
        </a:p>
      </dgm:t>
    </dgm:pt>
    <dgm:pt modelId="{444A3C2B-7410-44ED-8CBA-6859C0670F35}" type="pres">
      <dgm:prSet presAssocID="{5BA4109F-9CED-495E-9E8D-9BBB7954143C}" presName="levelTx" presStyleLbl="revTx" presStyleIdx="0" presStyleCnt="0">
        <dgm:presLayoutVars>
          <dgm:chMax val="1"/>
          <dgm:bulletEnabled val="1"/>
        </dgm:presLayoutVars>
      </dgm:prSet>
      <dgm:spPr/>
      <dgm:t>
        <a:bodyPr/>
        <a:lstStyle/>
        <a:p>
          <a:endParaRPr lang="en-US"/>
        </a:p>
      </dgm:t>
    </dgm:pt>
    <dgm:pt modelId="{EB98E6D2-29B1-4A0D-B691-E34DC744AD02}" type="pres">
      <dgm:prSet presAssocID="{5746160A-F23B-43C7-A056-46BBB87A1289}" presName="Name8" presStyleCnt="0"/>
      <dgm:spPr/>
    </dgm:pt>
    <dgm:pt modelId="{A9ADB035-C620-4E8B-B443-6AC57C849306}" type="pres">
      <dgm:prSet presAssocID="{5746160A-F23B-43C7-A056-46BBB87A1289}" presName="level" presStyleLbl="node1" presStyleIdx="1" presStyleCnt="4">
        <dgm:presLayoutVars>
          <dgm:chMax val="1"/>
          <dgm:bulletEnabled val="1"/>
        </dgm:presLayoutVars>
      </dgm:prSet>
      <dgm:spPr/>
      <dgm:t>
        <a:bodyPr/>
        <a:lstStyle/>
        <a:p>
          <a:endParaRPr lang="en-US"/>
        </a:p>
      </dgm:t>
    </dgm:pt>
    <dgm:pt modelId="{889A17C0-1647-494E-9245-4F963B6340B7}" type="pres">
      <dgm:prSet presAssocID="{5746160A-F23B-43C7-A056-46BBB87A1289}" presName="levelTx" presStyleLbl="revTx" presStyleIdx="0" presStyleCnt="0">
        <dgm:presLayoutVars>
          <dgm:chMax val="1"/>
          <dgm:bulletEnabled val="1"/>
        </dgm:presLayoutVars>
      </dgm:prSet>
      <dgm:spPr/>
      <dgm:t>
        <a:bodyPr/>
        <a:lstStyle/>
        <a:p>
          <a:endParaRPr lang="en-US"/>
        </a:p>
      </dgm:t>
    </dgm:pt>
    <dgm:pt modelId="{93DD388A-B47C-48E8-9981-E0E1766CB2F6}" type="pres">
      <dgm:prSet presAssocID="{987E53EE-DE3E-43C6-898C-CE27D2040318}" presName="Name8" presStyleCnt="0"/>
      <dgm:spPr/>
    </dgm:pt>
    <dgm:pt modelId="{80009709-35D1-4DD8-9D04-D684C52817C8}" type="pres">
      <dgm:prSet presAssocID="{987E53EE-DE3E-43C6-898C-CE27D2040318}" presName="level" presStyleLbl="node1" presStyleIdx="2" presStyleCnt="4">
        <dgm:presLayoutVars>
          <dgm:chMax val="1"/>
          <dgm:bulletEnabled val="1"/>
        </dgm:presLayoutVars>
      </dgm:prSet>
      <dgm:spPr/>
      <dgm:t>
        <a:bodyPr/>
        <a:lstStyle/>
        <a:p>
          <a:endParaRPr lang="en-US"/>
        </a:p>
      </dgm:t>
    </dgm:pt>
    <dgm:pt modelId="{DCE1368C-B740-47FF-B749-1D43FB756FC1}" type="pres">
      <dgm:prSet presAssocID="{987E53EE-DE3E-43C6-898C-CE27D2040318}" presName="levelTx" presStyleLbl="revTx" presStyleIdx="0" presStyleCnt="0">
        <dgm:presLayoutVars>
          <dgm:chMax val="1"/>
          <dgm:bulletEnabled val="1"/>
        </dgm:presLayoutVars>
      </dgm:prSet>
      <dgm:spPr/>
      <dgm:t>
        <a:bodyPr/>
        <a:lstStyle/>
        <a:p>
          <a:endParaRPr lang="en-US"/>
        </a:p>
      </dgm:t>
    </dgm:pt>
    <dgm:pt modelId="{E98C2B51-F1CF-494E-A3AC-F721A4204BCA}" type="pres">
      <dgm:prSet presAssocID="{347ECD2E-94E5-4E9E-83FA-D7DF8C36D1AD}" presName="Name8" presStyleCnt="0"/>
      <dgm:spPr/>
    </dgm:pt>
    <dgm:pt modelId="{AABEE193-5795-4E22-AD47-D91C3C726645}" type="pres">
      <dgm:prSet presAssocID="{347ECD2E-94E5-4E9E-83FA-D7DF8C36D1AD}" presName="level" presStyleLbl="node1" presStyleIdx="3" presStyleCnt="4">
        <dgm:presLayoutVars>
          <dgm:chMax val="1"/>
          <dgm:bulletEnabled val="1"/>
        </dgm:presLayoutVars>
      </dgm:prSet>
      <dgm:spPr/>
      <dgm:t>
        <a:bodyPr/>
        <a:lstStyle/>
        <a:p>
          <a:endParaRPr lang="en-US"/>
        </a:p>
      </dgm:t>
    </dgm:pt>
    <dgm:pt modelId="{88973226-7FC8-4456-9B2B-609F9A4CB0A1}" type="pres">
      <dgm:prSet presAssocID="{347ECD2E-94E5-4E9E-83FA-D7DF8C36D1AD}" presName="levelTx" presStyleLbl="revTx" presStyleIdx="0" presStyleCnt="0">
        <dgm:presLayoutVars>
          <dgm:chMax val="1"/>
          <dgm:bulletEnabled val="1"/>
        </dgm:presLayoutVars>
      </dgm:prSet>
      <dgm:spPr/>
      <dgm:t>
        <a:bodyPr/>
        <a:lstStyle/>
        <a:p>
          <a:endParaRPr lang="en-US"/>
        </a:p>
      </dgm:t>
    </dgm:pt>
  </dgm:ptLst>
  <dgm:cxnLst>
    <dgm:cxn modelId="{76EA69DA-D889-4D6A-8502-2928CBE8255E}" type="presOf" srcId="{987E53EE-DE3E-43C6-898C-CE27D2040318}" destId="{DCE1368C-B740-47FF-B749-1D43FB756FC1}" srcOrd="1" destOrd="0" presId="urn:microsoft.com/office/officeart/2005/8/layout/pyramid1"/>
    <dgm:cxn modelId="{D6C00F20-B6CB-4B6C-BA83-58C80030F389}" type="presOf" srcId="{987E53EE-DE3E-43C6-898C-CE27D2040318}" destId="{80009709-35D1-4DD8-9D04-D684C52817C8}" srcOrd="0" destOrd="0" presId="urn:microsoft.com/office/officeart/2005/8/layout/pyramid1"/>
    <dgm:cxn modelId="{B115BCFE-0844-4A58-A8EF-C06D98C362FC}" srcId="{3250C745-3594-4746-B751-DB48A5776064}" destId="{5BA4109F-9CED-495E-9E8D-9BBB7954143C}" srcOrd="0" destOrd="0" parTransId="{6ACBAE14-A8BA-41F5-8B22-BAE92F79C41F}" sibTransId="{E5B7AC08-4DB0-4FDA-9CF7-350B45D19E93}"/>
    <dgm:cxn modelId="{8C6C0DD0-9BED-4FC1-B422-9BC03C6DAC93}" type="presOf" srcId="{347ECD2E-94E5-4E9E-83FA-D7DF8C36D1AD}" destId="{88973226-7FC8-4456-9B2B-609F9A4CB0A1}" srcOrd="1" destOrd="0" presId="urn:microsoft.com/office/officeart/2005/8/layout/pyramid1"/>
    <dgm:cxn modelId="{7E46D402-A466-4805-95C5-6FC86A0FAE49}" srcId="{3250C745-3594-4746-B751-DB48A5776064}" destId="{347ECD2E-94E5-4E9E-83FA-D7DF8C36D1AD}" srcOrd="3" destOrd="0" parTransId="{E89EEE12-009B-4A48-8904-2140EA09C5AE}" sibTransId="{BFCB5137-3C02-4A59-8056-FDC28DC26A03}"/>
    <dgm:cxn modelId="{29E3DC04-6D42-46DB-95FB-14769F18E932}" type="presOf" srcId="{5BA4109F-9CED-495E-9E8D-9BBB7954143C}" destId="{1DA0898A-D23E-4A4A-AE8E-BA7D9FC4D1D0}" srcOrd="0" destOrd="0" presId="urn:microsoft.com/office/officeart/2005/8/layout/pyramid1"/>
    <dgm:cxn modelId="{80BCBB13-1EA5-4142-806B-F8A172C7A04D}" type="presOf" srcId="{5BA4109F-9CED-495E-9E8D-9BBB7954143C}" destId="{444A3C2B-7410-44ED-8CBA-6859C0670F35}" srcOrd="1" destOrd="0" presId="urn:microsoft.com/office/officeart/2005/8/layout/pyramid1"/>
    <dgm:cxn modelId="{C226B30F-0527-4626-B2E1-2C7082F7DE40}" type="presOf" srcId="{347ECD2E-94E5-4E9E-83FA-D7DF8C36D1AD}" destId="{AABEE193-5795-4E22-AD47-D91C3C726645}" srcOrd="0" destOrd="0" presId="urn:microsoft.com/office/officeart/2005/8/layout/pyramid1"/>
    <dgm:cxn modelId="{FDE6B4ED-2341-4BA5-977F-3FFE0FD9D7FD}" type="presOf" srcId="{3250C745-3594-4746-B751-DB48A5776064}" destId="{066ECD75-5CA3-47A5-B28F-86BBA04E8B87}" srcOrd="0" destOrd="0" presId="urn:microsoft.com/office/officeart/2005/8/layout/pyramid1"/>
    <dgm:cxn modelId="{DEF312AE-C0D9-4040-8196-1259B2318CA8}" type="presOf" srcId="{5746160A-F23B-43C7-A056-46BBB87A1289}" destId="{A9ADB035-C620-4E8B-B443-6AC57C849306}" srcOrd="0" destOrd="0" presId="urn:microsoft.com/office/officeart/2005/8/layout/pyramid1"/>
    <dgm:cxn modelId="{230E0EEA-80A9-4C49-BA30-12B32BEA39E2}" srcId="{3250C745-3594-4746-B751-DB48A5776064}" destId="{987E53EE-DE3E-43C6-898C-CE27D2040318}" srcOrd="2" destOrd="0" parTransId="{269DD998-720B-4E10-96B3-B364D98662B9}" sibTransId="{9200E0A4-7E6B-4401-9330-33B67849C27C}"/>
    <dgm:cxn modelId="{27C76F72-C0A7-409D-A335-0366D0C79532}" type="presOf" srcId="{5746160A-F23B-43C7-A056-46BBB87A1289}" destId="{889A17C0-1647-494E-9245-4F963B6340B7}" srcOrd="1" destOrd="0" presId="urn:microsoft.com/office/officeart/2005/8/layout/pyramid1"/>
    <dgm:cxn modelId="{4CD9FEF2-6F77-487B-9B5F-1146627E0763}" srcId="{3250C745-3594-4746-B751-DB48A5776064}" destId="{5746160A-F23B-43C7-A056-46BBB87A1289}" srcOrd="1" destOrd="0" parTransId="{783095DA-9E43-4E8D-879D-294285FFF3B1}" sibTransId="{DE434859-7227-4EFC-9440-9137F3A1AAE1}"/>
    <dgm:cxn modelId="{248FC19C-DDF9-4468-B6D1-8307CA506B6E}" type="presParOf" srcId="{066ECD75-5CA3-47A5-B28F-86BBA04E8B87}" destId="{7AD529DF-37F1-4429-89F1-F72ADFA2EEF7}" srcOrd="0" destOrd="0" presId="urn:microsoft.com/office/officeart/2005/8/layout/pyramid1"/>
    <dgm:cxn modelId="{6E428485-46A4-4F8D-9478-512BB23E692A}" type="presParOf" srcId="{7AD529DF-37F1-4429-89F1-F72ADFA2EEF7}" destId="{1DA0898A-D23E-4A4A-AE8E-BA7D9FC4D1D0}" srcOrd="0" destOrd="0" presId="urn:microsoft.com/office/officeart/2005/8/layout/pyramid1"/>
    <dgm:cxn modelId="{CBD5DF2B-9623-47EB-B8E8-CAA4340D1788}" type="presParOf" srcId="{7AD529DF-37F1-4429-89F1-F72ADFA2EEF7}" destId="{444A3C2B-7410-44ED-8CBA-6859C0670F35}" srcOrd="1" destOrd="0" presId="urn:microsoft.com/office/officeart/2005/8/layout/pyramid1"/>
    <dgm:cxn modelId="{7E801166-D1C2-4A60-8C19-A929210C064E}" type="presParOf" srcId="{066ECD75-5CA3-47A5-B28F-86BBA04E8B87}" destId="{EB98E6D2-29B1-4A0D-B691-E34DC744AD02}" srcOrd="1" destOrd="0" presId="urn:microsoft.com/office/officeart/2005/8/layout/pyramid1"/>
    <dgm:cxn modelId="{F9395AD9-1BD0-4D4E-93AF-12575E88A7EB}" type="presParOf" srcId="{EB98E6D2-29B1-4A0D-B691-E34DC744AD02}" destId="{A9ADB035-C620-4E8B-B443-6AC57C849306}" srcOrd="0" destOrd="0" presId="urn:microsoft.com/office/officeart/2005/8/layout/pyramid1"/>
    <dgm:cxn modelId="{A358E0E5-FBEC-4CD3-B769-CA7D86770F85}" type="presParOf" srcId="{EB98E6D2-29B1-4A0D-B691-E34DC744AD02}" destId="{889A17C0-1647-494E-9245-4F963B6340B7}" srcOrd="1" destOrd="0" presId="urn:microsoft.com/office/officeart/2005/8/layout/pyramid1"/>
    <dgm:cxn modelId="{1E03D2AD-7F48-467A-B33A-B958D1D4CE92}" type="presParOf" srcId="{066ECD75-5CA3-47A5-B28F-86BBA04E8B87}" destId="{93DD388A-B47C-48E8-9981-E0E1766CB2F6}" srcOrd="2" destOrd="0" presId="urn:microsoft.com/office/officeart/2005/8/layout/pyramid1"/>
    <dgm:cxn modelId="{A1BEDBD0-B878-4A0C-8560-C1F400D1BF1B}" type="presParOf" srcId="{93DD388A-B47C-48E8-9981-E0E1766CB2F6}" destId="{80009709-35D1-4DD8-9D04-D684C52817C8}" srcOrd="0" destOrd="0" presId="urn:microsoft.com/office/officeart/2005/8/layout/pyramid1"/>
    <dgm:cxn modelId="{0BDBDBB9-3B4C-4094-BCE3-3F46B09871E2}" type="presParOf" srcId="{93DD388A-B47C-48E8-9981-E0E1766CB2F6}" destId="{DCE1368C-B740-47FF-B749-1D43FB756FC1}" srcOrd="1" destOrd="0" presId="urn:microsoft.com/office/officeart/2005/8/layout/pyramid1"/>
    <dgm:cxn modelId="{6A573CE1-C284-4AA1-A2F3-827D7088BF33}" type="presParOf" srcId="{066ECD75-5CA3-47A5-B28F-86BBA04E8B87}" destId="{E98C2B51-F1CF-494E-A3AC-F721A4204BCA}" srcOrd="3" destOrd="0" presId="urn:microsoft.com/office/officeart/2005/8/layout/pyramid1"/>
    <dgm:cxn modelId="{4235C102-5726-4C9D-94D2-1AA9904CC617}" type="presParOf" srcId="{E98C2B51-F1CF-494E-A3AC-F721A4204BCA}" destId="{AABEE193-5795-4E22-AD47-D91C3C726645}" srcOrd="0" destOrd="0" presId="urn:microsoft.com/office/officeart/2005/8/layout/pyramid1"/>
    <dgm:cxn modelId="{1676C9DB-2A7B-402F-965B-06AA2145C971}" type="presParOf" srcId="{E98C2B51-F1CF-494E-A3AC-F721A4204BCA}" destId="{88973226-7FC8-4456-9B2B-609F9A4CB0A1}"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244208E-AD0B-498D-9DFC-69FC410482E4}" type="doc">
      <dgm:prSet loTypeId="urn:microsoft.com/office/officeart/2005/8/layout/pyramid1" loCatId="pyramid" qsTypeId="urn:microsoft.com/office/officeart/2005/8/quickstyle/simple1" qsCatId="simple" csTypeId="urn:microsoft.com/office/officeart/2005/8/colors/accent1_2" csCatId="accent1" phldr="1"/>
      <dgm:spPr/>
    </dgm:pt>
    <dgm:pt modelId="{B37D4F86-09F7-412C-83DA-08BCE95607DE}">
      <dgm:prSet phldrT="[Text]" custT="1"/>
      <dgm:spPr/>
      <dgm:t>
        <a:bodyPr/>
        <a:lstStyle/>
        <a:p>
          <a:r>
            <a:rPr lang="en-US" sz="1300" dirty="0" smtClean="0"/>
            <a:t>Logical Registers</a:t>
          </a:r>
          <a:endParaRPr lang="en-US" sz="1300" dirty="0"/>
        </a:p>
      </dgm:t>
    </dgm:pt>
    <dgm:pt modelId="{89825536-1DDA-4A2F-8D74-49619B66BF95}" type="parTrans" cxnId="{20FF0D17-DB9E-4F69-9D41-4594E6197568}">
      <dgm:prSet/>
      <dgm:spPr/>
      <dgm:t>
        <a:bodyPr/>
        <a:lstStyle/>
        <a:p>
          <a:endParaRPr lang="en-US"/>
        </a:p>
      </dgm:t>
    </dgm:pt>
    <dgm:pt modelId="{E6A06A83-3BEA-4EDE-A355-17685B87CAE4}" type="sibTrans" cxnId="{20FF0D17-DB9E-4F69-9D41-4594E6197568}">
      <dgm:prSet/>
      <dgm:spPr/>
      <dgm:t>
        <a:bodyPr/>
        <a:lstStyle/>
        <a:p>
          <a:endParaRPr lang="en-US"/>
        </a:p>
      </dgm:t>
    </dgm:pt>
    <dgm:pt modelId="{8B185E19-9A3B-4B8F-804B-D6135937231E}">
      <dgm:prSet phldrT="[Text]" custT="1"/>
      <dgm:spPr/>
      <dgm:t>
        <a:bodyPr/>
        <a:lstStyle/>
        <a:p>
          <a:r>
            <a:rPr lang="en-US" sz="1600" dirty="0" smtClean="0"/>
            <a:t>Local RAM</a:t>
          </a:r>
          <a:endParaRPr lang="en-US" sz="1600" dirty="0"/>
        </a:p>
      </dgm:t>
    </dgm:pt>
    <dgm:pt modelId="{26CAB7CF-C392-436F-9160-0AEA03CCD51D}" type="parTrans" cxnId="{3282D875-7FFC-479F-A516-171F9AD216BA}">
      <dgm:prSet/>
      <dgm:spPr/>
      <dgm:t>
        <a:bodyPr/>
        <a:lstStyle/>
        <a:p>
          <a:endParaRPr lang="en-US"/>
        </a:p>
      </dgm:t>
    </dgm:pt>
    <dgm:pt modelId="{214A404C-2639-4F89-8CF7-833B4FE8F056}" type="sibTrans" cxnId="{3282D875-7FFC-479F-A516-171F9AD216BA}">
      <dgm:prSet/>
      <dgm:spPr/>
      <dgm:t>
        <a:bodyPr/>
        <a:lstStyle/>
        <a:p>
          <a:endParaRPr lang="en-US"/>
        </a:p>
      </dgm:t>
    </dgm:pt>
    <dgm:pt modelId="{937C2C3A-34B8-4ECA-A269-5B42AF9DC479}">
      <dgm:prSet phldrT="[Text]" custT="1"/>
      <dgm:spPr/>
      <dgm:t>
        <a:bodyPr/>
        <a:lstStyle/>
        <a:p>
          <a:r>
            <a:rPr lang="en-US" sz="1600" dirty="0" smtClean="0"/>
            <a:t>Remote RAM</a:t>
          </a:r>
          <a:endParaRPr lang="en-US" sz="1600" dirty="0"/>
        </a:p>
      </dgm:t>
    </dgm:pt>
    <dgm:pt modelId="{CB5F4369-9414-4BA6-ABA1-F0CAF01315BC}" type="parTrans" cxnId="{E5ED0615-EB9C-46F0-BEDD-B136C30679BC}">
      <dgm:prSet/>
      <dgm:spPr/>
      <dgm:t>
        <a:bodyPr/>
        <a:lstStyle/>
        <a:p>
          <a:endParaRPr lang="en-US"/>
        </a:p>
      </dgm:t>
    </dgm:pt>
    <dgm:pt modelId="{57E55FAD-76C0-46A0-897A-7FDFFAEFAE5F}" type="sibTrans" cxnId="{E5ED0615-EB9C-46F0-BEDD-B136C30679BC}">
      <dgm:prSet/>
      <dgm:spPr/>
      <dgm:t>
        <a:bodyPr/>
        <a:lstStyle/>
        <a:p>
          <a:endParaRPr lang="en-US"/>
        </a:p>
      </dgm:t>
    </dgm:pt>
    <dgm:pt modelId="{5586110E-736F-4B40-B8BF-8498037C337D}">
      <dgm:prSet phldrT="[Text]" custT="1"/>
      <dgm:spPr/>
      <dgm:t>
        <a:bodyPr/>
        <a:lstStyle/>
        <a:p>
          <a:r>
            <a:rPr lang="en-US" sz="1600" dirty="0" smtClean="0"/>
            <a:t>Physical Registers</a:t>
          </a:r>
          <a:endParaRPr lang="en-US" sz="1600" dirty="0"/>
        </a:p>
      </dgm:t>
    </dgm:pt>
    <dgm:pt modelId="{708181A0-61A1-4D5B-BAE8-28C78F4B9F23}" type="parTrans" cxnId="{EE537723-36E7-4BAE-BFDD-C55F8CAA4300}">
      <dgm:prSet/>
      <dgm:spPr/>
      <dgm:t>
        <a:bodyPr/>
        <a:lstStyle/>
        <a:p>
          <a:endParaRPr lang="en-US"/>
        </a:p>
      </dgm:t>
    </dgm:pt>
    <dgm:pt modelId="{505B8097-9207-4950-BAE9-3F99E59C5B64}" type="sibTrans" cxnId="{EE537723-36E7-4BAE-BFDD-C55F8CAA4300}">
      <dgm:prSet/>
      <dgm:spPr/>
      <dgm:t>
        <a:bodyPr/>
        <a:lstStyle/>
        <a:p>
          <a:endParaRPr lang="en-US"/>
        </a:p>
      </dgm:t>
    </dgm:pt>
    <dgm:pt modelId="{86F5106D-6887-49C8-8EA9-7C605F228BC9}">
      <dgm:prSet phldrT="[Text]" custT="1"/>
      <dgm:spPr/>
      <dgm:t>
        <a:bodyPr/>
        <a:lstStyle/>
        <a:p>
          <a:r>
            <a:rPr lang="en-US" sz="1600" dirty="0" smtClean="0"/>
            <a:t>BTC | TLB | WB</a:t>
          </a:r>
          <a:endParaRPr lang="en-US" sz="1600" dirty="0"/>
        </a:p>
      </dgm:t>
    </dgm:pt>
    <dgm:pt modelId="{4E7337AD-812F-41C3-9D08-A7DD7644D12C}" type="parTrans" cxnId="{F438247F-BE79-4E56-BDC0-AE07DDB06F13}">
      <dgm:prSet/>
      <dgm:spPr/>
      <dgm:t>
        <a:bodyPr/>
        <a:lstStyle/>
        <a:p>
          <a:endParaRPr lang="en-US"/>
        </a:p>
      </dgm:t>
    </dgm:pt>
    <dgm:pt modelId="{E5F59581-5EFC-4FDE-912C-588D7E4F6397}" type="sibTrans" cxnId="{F438247F-BE79-4E56-BDC0-AE07DDB06F13}">
      <dgm:prSet/>
      <dgm:spPr/>
      <dgm:t>
        <a:bodyPr/>
        <a:lstStyle/>
        <a:p>
          <a:endParaRPr lang="en-US"/>
        </a:p>
      </dgm:t>
    </dgm:pt>
    <dgm:pt modelId="{B7368A70-CC59-46FA-A452-4AFC87635E51}">
      <dgm:prSet phldrT="[Text]" custT="1"/>
      <dgm:spPr/>
      <dgm:t>
        <a:bodyPr/>
        <a:lstStyle/>
        <a:p>
          <a:r>
            <a:rPr lang="en-US" sz="1600" dirty="0" smtClean="0"/>
            <a:t>L1 </a:t>
          </a:r>
          <a:r>
            <a:rPr lang="en-US" sz="1600" dirty="0" err="1" smtClean="0"/>
            <a:t>Icache</a:t>
          </a:r>
          <a:r>
            <a:rPr lang="en-US" sz="1600" dirty="0" smtClean="0"/>
            <a:t> | L1 </a:t>
          </a:r>
          <a:r>
            <a:rPr lang="en-US" sz="1600" dirty="0" err="1" smtClean="0"/>
            <a:t>Dcache</a:t>
          </a:r>
          <a:endParaRPr lang="en-US" sz="1600" dirty="0"/>
        </a:p>
      </dgm:t>
    </dgm:pt>
    <dgm:pt modelId="{B2BF6303-9428-4E49-A391-3FA229B1182D}" type="parTrans" cxnId="{2966BF73-4958-4DF2-BF14-B18C7FE909BA}">
      <dgm:prSet/>
      <dgm:spPr/>
      <dgm:t>
        <a:bodyPr/>
        <a:lstStyle/>
        <a:p>
          <a:endParaRPr lang="en-US"/>
        </a:p>
      </dgm:t>
    </dgm:pt>
    <dgm:pt modelId="{0C4051C6-E7BD-4491-BCA5-3B2DE794B60F}" type="sibTrans" cxnId="{2966BF73-4958-4DF2-BF14-B18C7FE909BA}">
      <dgm:prSet/>
      <dgm:spPr/>
      <dgm:t>
        <a:bodyPr/>
        <a:lstStyle/>
        <a:p>
          <a:endParaRPr lang="en-US"/>
        </a:p>
      </dgm:t>
    </dgm:pt>
    <dgm:pt modelId="{A0A2EC98-C1F7-4326-94E8-C0C05FD93977}">
      <dgm:prSet phldrT="[Text]" custT="1"/>
      <dgm:spPr/>
      <dgm:t>
        <a:bodyPr/>
        <a:lstStyle/>
        <a:p>
          <a:r>
            <a:rPr lang="en-US" sz="1600" dirty="0" smtClean="0"/>
            <a:t>L2</a:t>
          </a:r>
          <a:r>
            <a:rPr lang="en-US" sz="1300" dirty="0" smtClean="0"/>
            <a:t> </a:t>
          </a:r>
          <a:r>
            <a:rPr lang="en-US" sz="1600" dirty="0" err="1" smtClean="0"/>
            <a:t>Icache</a:t>
          </a:r>
          <a:r>
            <a:rPr lang="en-US" sz="1300" dirty="0" smtClean="0"/>
            <a:t>  </a:t>
          </a:r>
          <a:r>
            <a:rPr lang="en-US" sz="1600" dirty="0" smtClean="0"/>
            <a:t>|</a:t>
          </a:r>
          <a:r>
            <a:rPr lang="en-US" sz="1300" dirty="0" smtClean="0"/>
            <a:t>  </a:t>
          </a:r>
          <a:r>
            <a:rPr lang="en-US" sz="1600" dirty="0" smtClean="0"/>
            <a:t>L2</a:t>
          </a:r>
          <a:r>
            <a:rPr lang="en-US" sz="1300" dirty="0" smtClean="0"/>
            <a:t> </a:t>
          </a:r>
          <a:r>
            <a:rPr lang="en-US" sz="1600" dirty="0" err="1" smtClean="0"/>
            <a:t>Dcache</a:t>
          </a:r>
          <a:endParaRPr lang="en-US" sz="1600" dirty="0"/>
        </a:p>
      </dgm:t>
    </dgm:pt>
    <dgm:pt modelId="{E5478E8D-CA5D-4C9A-B709-67D22082B26A}" type="parTrans" cxnId="{A6D03863-D6AD-41B1-82EA-D4A667B1E0B3}">
      <dgm:prSet/>
      <dgm:spPr/>
      <dgm:t>
        <a:bodyPr/>
        <a:lstStyle/>
        <a:p>
          <a:endParaRPr lang="en-US"/>
        </a:p>
      </dgm:t>
    </dgm:pt>
    <dgm:pt modelId="{8CF0DBCC-2171-4AE9-A89A-CDEA93EFF83D}" type="sibTrans" cxnId="{A6D03863-D6AD-41B1-82EA-D4A667B1E0B3}">
      <dgm:prSet/>
      <dgm:spPr/>
      <dgm:t>
        <a:bodyPr/>
        <a:lstStyle/>
        <a:p>
          <a:endParaRPr lang="en-US"/>
        </a:p>
      </dgm:t>
    </dgm:pt>
    <dgm:pt modelId="{E8822622-12D9-40DA-A420-12FA152AE4CA}">
      <dgm:prSet phldrT="[Text]" custT="1"/>
      <dgm:spPr/>
      <dgm:t>
        <a:bodyPr/>
        <a:lstStyle/>
        <a:p>
          <a:r>
            <a:rPr lang="en-US" sz="1600" dirty="0" smtClean="0"/>
            <a:t>Local L3 Cache</a:t>
          </a:r>
          <a:endParaRPr lang="en-US" sz="1600" dirty="0"/>
        </a:p>
      </dgm:t>
    </dgm:pt>
    <dgm:pt modelId="{A46E18A4-3251-44BD-8758-5D49D04EC418}" type="parTrans" cxnId="{427B57E4-8B53-4666-B2F8-209633708842}">
      <dgm:prSet/>
      <dgm:spPr/>
      <dgm:t>
        <a:bodyPr/>
        <a:lstStyle/>
        <a:p>
          <a:endParaRPr lang="en-US"/>
        </a:p>
      </dgm:t>
    </dgm:pt>
    <dgm:pt modelId="{6EFEACF7-F1B4-47D0-B697-FDA0D1303B75}" type="sibTrans" cxnId="{427B57E4-8B53-4666-B2F8-209633708842}">
      <dgm:prSet/>
      <dgm:spPr/>
      <dgm:t>
        <a:bodyPr/>
        <a:lstStyle/>
        <a:p>
          <a:endParaRPr lang="en-US"/>
        </a:p>
      </dgm:t>
    </dgm:pt>
    <dgm:pt modelId="{716872C8-5F1A-4BD5-A61B-4F5A1C61BA8A}">
      <dgm:prSet phldrT="[Text]" custT="1"/>
      <dgm:spPr/>
      <dgm:t>
        <a:bodyPr/>
        <a:lstStyle/>
        <a:p>
          <a:r>
            <a:rPr lang="en-US" sz="1600" dirty="0" smtClean="0"/>
            <a:t>Remote L3 Cache</a:t>
          </a:r>
          <a:endParaRPr lang="en-US" sz="1600" dirty="0"/>
        </a:p>
      </dgm:t>
    </dgm:pt>
    <dgm:pt modelId="{41765717-A1EA-4EBA-A8BD-44F350EFF35B}" type="parTrans" cxnId="{DAC24909-F6D2-4220-944C-2B86CF8F3BE4}">
      <dgm:prSet/>
      <dgm:spPr/>
      <dgm:t>
        <a:bodyPr/>
        <a:lstStyle/>
        <a:p>
          <a:endParaRPr lang="en-US"/>
        </a:p>
      </dgm:t>
    </dgm:pt>
    <dgm:pt modelId="{C623D3F3-1554-4475-A660-5D8A807DA526}" type="sibTrans" cxnId="{DAC24909-F6D2-4220-944C-2B86CF8F3BE4}">
      <dgm:prSet/>
      <dgm:spPr/>
      <dgm:t>
        <a:bodyPr/>
        <a:lstStyle/>
        <a:p>
          <a:endParaRPr lang="en-US"/>
        </a:p>
      </dgm:t>
    </dgm:pt>
    <dgm:pt modelId="{3B7E2D01-5B86-4863-B70E-5191B21BB616}" type="pres">
      <dgm:prSet presAssocID="{D244208E-AD0B-498D-9DFC-69FC410482E4}" presName="Name0" presStyleCnt="0">
        <dgm:presLayoutVars>
          <dgm:dir/>
          <dgm:animLvl val="lvl"/>
          <dgm:resizeHandles val="exact"/>
        </dgm:presLayoutVars>
      </dgm:prSet>
      <dgm:spPr/>
    </dgm:pt>
    <dgm:pt modelId="{55D41AE0-B9B2-4EF2-8055-086BEDA4DDFE}" type="pres">
      <dgm:prSet presAssocID="{B37D4F86-09F7-412C-83DA-08BCE95607DE}" presName="Name8" presStyleCnt="0"/>
      <dgm:spPr/>
    </dgm:pt>
    <dgm:pt modelId="{917CCA6E-8E3C-4AE7-8C97-5D89910FA39F}" type="pres">
      <dgm:prSet presAssocID="{B37D4F86-09F7-412C-83DA-08BCE95607DE}" presName="level" presStyleLbl="node1" presStyleIdx="0" presStyleCnt="9">
        <dgm:presLayoutVars>
          <dgm:chMax val="1"/>
          <dgm:bulletEnabled val="1"/>
        </dgm:presLayoutVars>
      </dgm:prSet>
      <dgm:spPr/>
      <dgm:t>
        <a:bodyPr/>
        <a:lstStyle/>
        <a:p>
          <a:endParaRPr lang="en-US"/>
        </a:p>
      </dgm:t>
    </dgm:pt>
    <dgm:pt modelId="{B29D8EF3-799E-4760-840E-78FD2003BA85}" type="pres">
      <dgm:prSet presAssocID="{B37D4F86-09F7-412C-83DA-08BCE95607DE}" presName="levelTx" presStyleLbl="revTx" presStyleIdx="0" presStyleCnt="0">
        <dgm:presLayoutVars>
          <dgm:chMax val="1"/>
          <dgm:bulletEnabled val="1"/>
        </dgm:presLayoutVars>
      </dgm:prSet>
      <dgm:spPr/>
      <dgm:t>
        <a:bodyPr/>
        <a:lstStyle/>
        <a:p>
          <a:endParaRPr lang="en-US"/>
        </a:p>
      </dgm:t>
    </dgm:pt>
    <dgm:pt modelId="{0280A35C-0271-48ED-A813-232135D79A25}" type="pres">
      <dgm:prSet presAssocID="{5586110E-736F-4B40-B8BF-8498037C337D}" presName="Name8" presStyleCnt="0"/>
      <dgm:spPr/>
    </dgm:pt>
    <dgm:pt modelId="{AC509690-F267-46ED-8695-A3AC1C6798C3}" type="pres">
      <dgm:prSet presAssocID="{5586110E-736F-4B40-B8BF-8498037C337D}" presName="level" presStyleLbl="node1" presStyleIdx="1" presStyleCnt="9">
        <dgm:presLayoutVars>
          <dgm:chMax val="1"/>
          <dgm:bulletEnabled val="1"/>
        </dgm:presLayoutVars>
      </dgm:prSet>
      <dgm:spPr/>
      <dgm:t>
        <a:bodyPr/>
        <a:lstStyle/>
        <a:p>
          <a:endParaRPr lang="en-US"/>
        </a:p>
      </dgm:t>
    </dgm:pt>
    <dgm:pt modelId="{281101F9-5D16-40A8-8DF0-0B6295BF7743}" type="pres">
      <dgm:prSet presAssocID="{5586110E-736F-4B40-B8BF-8498037C337D}" presName="levelTx" presStyleLbl="revTx" presStyleIdx="0" presStyleCnt="0">
        <dgm:presLayoutVars>
          <dgm:chMax val="1"/>
          <dgm:bulletEnabled val="1"/>
        </dgm:presLayoutVars>
      </dgm:prSet>
      <dgm:spPr/>
      <dgm:t>
        <a:bodyPr/>
        <a:lstStyle/>
        <a:p>
          <a:endParaRPr lang="en-US"/>
        </a:p>
      </dgm:t>
    </dgm:pt>
    <dgm:pt modelId="{DF40B718-94E3-40A9-BB9A-0C8CDAA8B0E8}" type="pres">
      <dgm:prSet presAssocID="{86F5106D-6887-49C8-8EA9-7C605F228BC9}" presName="Name8" presStyleCnt="0"/>
      <dgm:spPr/>
    </dgm:pt>
    <dgm:pt modelId="{07D2D157-90ED-4A80-B071-DF38A06B78EC}" type="pres">
      <dgm:prSet presAssocID="{86F5106D-6887-49C8-8EA9-7C605F228BC9}" presName="level" presStyleLbl="node1" presStyleIdx="2" presStyleCnt="9">
        <dgm:presLayoutVars>
          <dgm:chMax val="1"/>
          <dgm:bulletEnabled val="1"/>
        </dgm:presLayoutVars>
      </dgm:prSet>
      <dgm:spPr/>
      <dgm:t>
        <a:bodyPr/>
        <a:lstStyle/>
        <a:p>
          <a:endParaRPr lang="en-US"/>
        </a:p>
      </dgm:t>
    </dgm:pt>
    <dgm:pt modelId="{30C6C045-E2B8-46C4-AAA3-B2E697B7AB15}" type="pres">
      <dgm:prSet presAssocID="{86F5106D-6887-49C8-8EA9-7C605F228BC9}" presName="levelTx" presStyleLbl="revTx" presStyleIdx="0" presStyleCnt="0">
        <dgm:presLayoutVars>
          <dgm:chMax val="1"/>
          <dgm:bulletEnabled val="1"/>
        </dgm:presLayoutVars>
      </dgm:prSet>
      <dgm:spPr/>
      <dgm:t>
        <a:bodyPr/>
        <a:lstStyle/>
        <a:p>
          <a:endParaRPr lang="en-US"/>
        </a:p>
      </dgm:t>
    </dgm:pt>
    <dgm:pt modelId="{88D8896A-3FD8-46CD-A4CC-E5B1A0F96705}" type="pres">
      <dgm:prSet presAssocID="{B7368A70-CC59-46FA-A452-4AFC87635E51}" presName="Name8" presStyleCnt="0"/>
      <dgm:spPr/>
    </dgm:pt>
    <dgm:pt modelId="{EA65957E-52CB-4C1D-B9EE-4618E6FC572B}" type="pres">
      <dgm:prSet presAssocID="{B7368A70-CC59-46FA-A452-4AFC87635E51}" presName="level" presStyleLbl="node1" presStyleIdx="3" presStyleCnt="9">
        <dgm:presLayoutVars>
          <dgm:chMax val="1"/>
          <dgm:bulletEnabled val="1"/>
        </dgm:presLayoutVars>
      </dgm:prSet>
      <dgm:spPr/>
      <dgm:t>
        <a:bodyPr/>
        <a:lstStyle/>
        <a:p>
          <a:endParaRPr lang="en-US"/>
        </a:p>
      </dgm:t>
    </dgm:pt>
    <dgm:pt modelId="{5696B41F-27A6-4EA8-AC7F-468B0345DF93}" type="pres">
      <dgm:prSet presAssocID="{B7368A70-CC59-46FA-A452-4AFC87635E51}" presName="levelTx" presStyleLbl="revTx" presStyleIdx="0" presStyleCnt="0">
        <dgm:presLayoutVars>
          <dgm:chMax val="1"/>
          <dgm:bulletEnabled val="1"/>
        </dgm:presLayoutVars>
      </dgm:prSet>
      <dgm:spPr/>
      <dgm:t>
        <a:bodyPr/>
        <a:lstStyle/>
        <a:p>
          <a:endParaRPr lang="en-US"/>
        </a:p>
      </dgm:t>
    </dgm:pt>
    <dgm:pt modelId="{DA514059-7177-4E7D-AB22-FAC87D90E236}" type="pres">
      <dgm:prSet presAssocID="{A0A2EC98-C1F7-4326-94E8-C0C05FD93977}" presName="Name8" presStyleCnt="0"/>
      <dgm:spPr/>
    </dgm:pt>
    <dgm:pt modelId="{433C277E-67BA-451F-B458-0B940754D848}" type="pres">
      <dgm:prSet presAssocID="{A0A2EC98-C1F7-4326-94E8-C0C05FD93977}" presName="level" presStyleLbl="node1" presStyleIdx="4" presStyleCnt="9">
        <dgm:presLayoutVars>
          <dgm:chMax val="1"/>
          <dgm:bulletEnabled val="1"/>
        </dgm:presLayoutVars>
      </dgm:prSet>
      <dgm:spPr/>
      <dgm:t>
        <a:bodyPr/>
        <a:lstStyle/>
        <a:p>
          <a:endParaRPr lang="en-US"/>
        </a:p>
      </dgm:t>
    </dgm:pt>
    <dgm:pt modelId="{97519F18-AE03-41ED-AC3D-B500EA255835}" type="pres">
      <dgm:prSet presAssocID="{A0A2EC98-C1F7-4326-94E8-C0C05FD93977}" presName="levelTx" presStyleLbl="revTx" presStyleIdx="0" presStyleCnt="0">
        <dgm:presLayoutVars>
          <dgm:chMax val="1"/>
          <dgm:bulletEnabled val="1"/>
        </dgm:presLayoutVars>
      </dgm:prSet>
      <dgm:spPr/>
      <dgm:t>
        <a:bodyPr/>
        <a:lstStyle/>
        <a:p>
          <a:endParaRPr lang="en-US"/>
        </a:p>
      </dgm:t>
    </dgm:pt>
    <dgm:pt modelId="{C2E5C92F-5250-44E5-A754-0B3601914345}" type="pres">
      <dgm:prSet presAssocID="{E8822622-12D9-40DA-A420-12FA152AE4CA}" presName="Name8" presStyleCnt="0"/>
      <dgm:spPr/>
    </dgm:pt>
    <dgm:pt modelId="{B303090E-66B4-4705-BC86-B924DCE27596}" type="pres">
      <dgm:prSet presAssocID="{E8822622-12D9-40DA-A420-12FA152AE4CA}" presName="level" presStyleLbl="node1" presStyleIdx="5" presStyleCnt="9">
        <dgm:presLayoutVars>
          <dgm:chMax val="1"/>
          <dgm:bulletEnabled val="1"/>
        </dgm:presLayoutVars>
      </dgm:prSet>
      <dgm:spPr/>
      <dgm:t>
        <a:bodyPr/>
        <a:lstStyle/>
        <a:p>
          <a:endParaRPr lang="en-US"/>
        </a:p>
      </dgm:t>
    </dgm:pt>
    <dgm:pt modelId="{ED3F1586-100D-4A6F-B4B8-DED80BF41650}" type="pres">
      <dgm:prSet presAssocID="{E8822622-12D9-40DA-A420-12FA152AE4CA}" presName="levelTx" presStyleLbl="revTx" presStyleIdx="0" presStyleCnt="0">
        <dgm:presLayoutVars>
          <dgm:chMax val="1"/>
          <dgm:bulletEnabled val="1"/>
        </dgm:presLayoutVars>
      </dgm:prSet>
      <dgm:spPr/>
      <dgm:t>
        <a:bodyPr/>
        <a:lstStyle/>
        <a:p>
          <a:endParaRPr lang="en-US"/>
        </a:p>
      </dgm:t>
    </dgm:pt>
    <dgm:pt modelId="{494F208B-A5A6-477F-BF78-D92EAA630BAD}" type="pres">
      <dgm:prSet presAssocID="{716872C8-5F1A-4BD5-A61B-4F5A1C61BA8A}" presName="Name8" presStyleCnt="0"/>
      <dgm:spPr/>
    </dgm:pt>
    <dgm:pt modelId="{44D87DF8-8D93-4494-927D-1C85FE0EF7AA}" type="pres">
      <dgm:prSet presAssocID="{716872C8-5F1A-4BD5-A61B-4F5A1C61BA8A}" presName="level" presStyleLbl="node1" presStyleIdx="6" presStyleCnt="9">
        <dgm:presLayoutVars>
          <dgm:chMax val="1"/>
          <dgm:bulletEnabled val="1"/>
        </dgm:presLayoutVars>
      </dgm:prSet>
      <dgm:spPr/>
      <dgm:t>
        <a:bodyPr/>
        <a:lstStyle/>
        <a:p>
          <a:endParaRPr lang="en-US"/>
        </a:p>
      </dgm:t>
    </dgm:pt>
    <dgm:pt modelId="{4B09F4E7-BF59-415F-B1FE-DB109DC722C9}" type="pres">
      <dgm:prSet presAssocID="{716872C8-5F1A-4BD5-A61B-4F5A1C61BA8A}" presName="levelTx" presStyleLbl="revTx" presStyleIdx="0" presStyleCnt="0">
        <dgm:presLayoutVars>
          <dgm:chMax val="1"/>
          <dgm:bulletEnabled val="1"/>
        </dgm:presLayoutVars>
      </dgm:prSet>
      <dgm:spPr/>
      <dgm:t>
        <a:bodyPr/>
        <a:lstStyle/>
        <a:p>
          <a:endParaRPr lang="en-US"/>
        </a:p>
      </dgm:t>
    </dgm:pt>
    <dgm:pt modelId="{E1DE8E14-4E92-4BBA-A5ED-83CCAFF11081}" type="pres">
      <dgm:prSet presAssocID="{8B185E19-9A3B-4B8F-804B-D6135937231E}" presName="Name8" presStyleCnt="0"/>
      <dgm:spPr/>
    </dgm:pt>
    <dgm:pt modelId="{67B12F77-CC12-4387-8716-1F771879D585}" type="pres">
      <dgm:prSet presAssocID="{8B185E19-9A3B-4B8F-804B-D6135937231E}" presName="level" presStyleLbl="node1" presStyleIdx="7" presStyleCnt="9">
        <dgm:presLayoutVars>
          <dgm:chMax val="1"/>
          <dgm:bulletEnabled val="1"/>
        </dgm:presLayoutVars>
      </dgm:prSet>
      <dgm:spPr/>
      <dgm:t>
        <a:bodyPr/>
        <a:lstStyle/>
        <a:p>
          <a:endParaRPr lang="en-US"/>
        </a:p>
      </dgm:t>
    </dgm:pt>
    <dgm:pt modelId="{69E5057A-3C79-4189-9A4C-ACDCF0C875F0}" type="pres">
      <dgm:prSet presAssocID="{8B185E19-9A3B-4B8F-804B-D6135937231E}" presName="levelTx" presStyleLbl="revTx" presStyleIdx="0" presStyleCnt="0">
        <dgm:presLayoutVars>
          <dgm:chMax val="1"/>
          <dgm:bulletEnabled val="1"/>
        </dgm:presLayoutVars>
      </dgm:prSet>
      <dgm:spPr/>
      <dgm:t>
        <a:bodyPr/>
        <a:lstStyle/>
        <a:p>
          <a:endParaRPr lang="en-US"/>
        </a:p>
      </dgm:t>
    </dgm:pt>
    <dgm:pt modelId="{A2ABF4B8-9784-4962-9C46-7E06279ADBB4}" type="pres">
      <dgm:prSet presAssocID="{937C2C3A-34B8-4ECA-A269-5B42AF9DC479}" presName="Name8" presStyleCnt="0"/>
      <dgm:spPr/>
    </dgm:pt>
    <dgm:pt modelId="{F3D3A36B-AA8C-4327-A0D1-557098AC68DC}" type="pres">
      <dgm:prSet presAssocID="{937C2C3A-34B8-4ECA-A269-5B42AF9DC479}" presName="level" presStyleLbl="node1" presStyleIdx="8" presStyleCnt="9">
        <dgm:presLayoutVars>
          <dgm:chMax val="1"/>
          <dgm:bulletEnabled val="1"/>
        </dgm:presLayoutVars>
      </dgm:prSet>
      <dgm:spPr/>
      <dgm:t>
        <a:bodyPr/>
        <a:lstStyle/>
        <a:p>
          <a:endParaRPr lang="en-US"/>
        </a:p>
      </dgm:t>
    </dgm:pt>
    <dgm:pt modelId="{3B4597D1-A854-4B98-A303-183481725648}" type="pres">
      <dgm:prSet presAssocID="{937C2C3A-34B8-4ECA-A269-5B42AF9DC479}" presName="levelTx" presStyleLbl="revTx" presStyleIdx="0" presStyleCnt="0">
        <dgm:presLayoutVars>
          <dgm:chMax val="1"/>
          <dgm:bulletEnabled val="1"/>
        </dgm:presLayoutVars>
      </dgm:prSet>
      <dgm:spPr/>
      <dgm:t>
        <a:bodyPr/>
        <a:lstStyle/>
        <a:p>
          <a:endParaRPr lang="en-US"/>
        </a:p>
      </dgm:t>
    </dgm:pt>
  </dgm:ptLst>
  <dgm:cxnLst>
    <dgm:cxn modelId="{427B57E4-8B53-4666-B2F8-209633708842}" srcId="{D244208E-AD0B-498D-9DFC-69FC410482E4}" destId="{E8822622-12D9-40DA-A420-12FA152AE4CA}" srcOrd="5" destOrd="0" parTransId="{A46E18A4-3251-44BD-8758-5D49D04EC418}" sibTransId="{6EFEACF7-F1B4-47D0-B697-FDA0D1303B75}"/>
    <dgm:cxn modelId="{E5ED0615-EB9C-46F0-BEDD-B136C30679BC}" srcId="{D244208E-AD0B-498D-9DFC-69FC410482E4}" destId="{937C2C3A-34B8-4ECA-A269-5B42AF9DC479}" srcOrd="8" destOrd="0" parTransId="{CB5F4369-9414-4BA6-ABA1-F0CAF01315BC}" sibTransId="{57E55FAD-76C0-46A0-897A-7FDFFAEFAE5F}"/>
    <dgm:cxn modelId="{5FCEEA03-9DBC-4C59-9C18-45BB9ECE124A}" type="presOf" srcId="{8B185E19-9A3B-4B8F-804B-D6135937231E}" destId="{69E5057A-3C79-4189-9A4C-ACDCF0C875F0}" srcOrd="1" destOrd="0" presId="urn:microsoft.com/office/officeart/2005/8/layout/pyramid1"/>
    <dgm:cxn modelId="{DA878918-BE68-43B8-847C-73F3D2AD2C73}" type="presOf" srcId="{8B185E19-9A3B-4B8F-804B-D6135937231E}" destId="{67B12F77-CC12-4387-8716-1F771879D585}" srcOrd="0" destOrd="0" presId="urn:microsoft.com/office/officeart/2005/8/layout/pyramid1"/>
    <dgm:cxn modelId="{2966BF73-4958-4DF2-BF14-B18C7FE909BA}" srcId="{D244208E-AD0B-498D-9DFC-69FC410482E4}" destId="{B7368A70-CC59-46FA-A452-4AFC87635E51}" srcOrd="3" destOrd="0" parTransId="{B2BF6303-9428-4E49-A391-3FA229B1182D}" sibTransId="{0C4051C6-E7BD-4491-BCA5-3B2DE794B60F}"/>
    <dgm:cxn modelId="{0AFB4335-C696-4C17-9A3D-73D7838883B1}" type="presOf" srcId="{B7368A70-CC59-46FA-A452-4AFC87635E51}" destId="{5696B41F-27A6-4EA8-AC7F-468B0345DF93}" srcOrd="1" destOrd="0" presId="urn:microsoft.com/office/officeart/2005/8/layout/pyramid1"/>
    <dgm:cxn modelId="{ED733261-ED06-4D90-B565-378598747B91}" type="presOf" srcId="{716872C8-5F1A-4BD5-A61B-4F5A1C61BA8A}" destId="{4B09F4E7-BF59-415F-B1FE-DB109DC722C9}" srcOrd="1" destOrd="0" presId="urn:microsoft.com/office/officeart/2005/8/layout/pyramid1"/>
    <dgm:cxn modelId="{20FF0D17-DB9E-4F69-9D41-4594E6197568}" srcId="{D244208E-AD0B-498D-9DFC-69FC410482E4}" destId="{B37D4F86-09F7-412C-83DA-08BCE95607DE}" srcOrd="0" destOrd="0" parTransId="{89825536-1DDA-4A2F-8D74-49619B66BF95}" sibTransId="{E6A06A83-3BEA-4EDE-A355-17685B87CAE4}"/>
    <dgm:cxn modelId="{4BD40423-E66C-4BBE-B100-850D98FC08F7}" type="presOf" srcId="{716872C8-5F1A-4BD5-A61B-4F5A1C61BA8A}" destId="{44D87DF8-8D93-4494-927D-1C85FE0EF7AA}" srcOrd="0" destOrd="0" presId="urn:microsoft.com/office/officeart/2005/8/layout/pyramid1"/>
    <dgm:cxn modelId="{E485BEE7-2EBE-487E-9035-E688FC22026F}" type="presOf" srcId="{86F5106D-6887-49C8-8EA9-7C605F228BC9}" destId="{07D2D157-90ED-4A80-B071-DF38A06B78EC}" srcOrd="0" destOrd="0" presId="urn:microsoft.com/office/officeart/2005/8/layout/pyramid1"/>
    <dgm:cxn modelId="{A3251080-DE02-48C2-8B9B-1C7AE9CD0F4E}" type="presOf" srcId="{86F5106D-6887-49C8-8EA9-7C605F228BC9}" destId="{30C6C045-E2B8-46C4-AAA3-B2E697B7AB15}" srcOrd="1" destOrd="0" presId="urn:microsoft.com/office/officeart/2005/8/layout/pyramid1"/>
    <dgm:cxn modelId="{F438247F-BE79-4E56-BDC0-AE07DDB06F13}" srcId="{D244208E-AD0B-498D-9DFC-69FC410482E4}" destId="{86F5106D-6887-49C8-8EA9-7C605F228BC9}" srcOrd="2" destOrd="0" parTransId="{4E7337AD-812F-41C3-9D08-A7DD7644D12C}" sibTransId="{E5F59581-5EFC-4FDE-912C-588D7E4F6397}"/>
    <dgm:cxn modelId="{F6EC0E48-BA06-425A-B17C-BF24205EC91C}" type="presOf" srcId="{E8822622-12D9-40DA-A420-12FA152AE4CA}" destId="{ED3F1586-100D-4A6F-B4B8-DED80BF41650}" srcOrd="1" destOrd="0" presId="urn:microsoft.com/office/officeart/2005/8/layout/pyramid1"/>
    <dgm:cxn modelId="{EE537723-36E7-4BAE-BFDD-C55F8CAA4300}" srcId="{D244208E-AD0B-498D-9DFC-69FC410482E4}" destId="{5586110E-736F-4B40-B8BF-8498037C337D}" srcOrd="1" destOrd="0" parTransId="{708181A0-61A1-4D5B-BAE8-28C78F4B9F23}" sibTransId="{505B8097-9207-4950-BAE9-3F99E59C5B64}"/>
    <dgm:cxn modelId="{DAC24909-F6D2-4220-944C-2B86CF8F3BE4}" srcId="{D244208E-AD0B-498D-9DFC-69FC410482E4}" destId="{716872C8-5F1A-4BD5-A61B-4F5A1C61BA8A}" srcOrd="6" destOrd="0" parTransId="{41765717-A1EA-4EBA-A8BD-44F350EFF35B}" sibTransId="{C623D3F3-1554-4475-A660-5D8A807DA526}"/>
    <dgm:cxn modelId="{CE948EDC-5F8E-4615-B8E7-78B0528A8E96}" type="presOf" srcId="{A0A2EC98-C1F7-4326-94E8-C0C05FD93977}" destId="{97519F18-AE03-41ED-AC3D-B500EA255835}" srcOrd="1" destOrd="0" presId="urn:microsoft.com/office/officeart/2005/8/layout/pyramid1"/>
    <dgm:cxn modelId="{2BFC6C67-AD9D-4505-973C-537F787FE069}" type="presOf" srcId="{5586110E-736F-4B40-B8BF-8498037C337D}" destId="{281101F9-5D16-40A8-8DF0-0B6295BF7743}" srcOrd="1" destOrd="0" presId="urn:microsoft.com/office/officeart/2005/8/layout/pyramid1"/>
    <dgm:cxn modelId="{A213200B-5570-42F5-9815-47C44B7DFF4E}" type="presOf" srcId="{E8822622-12D9-40DA-A420-12FA152AE4CA}" destId="{B303090E-66B4-4705-BC86-B924DCE27596}" srcOrd="0" destOrd="0" presId="urn:microsoft.com/office/officeart/2005/8/layout/pyramid1"/>
    <dgm:cxn modelId="{A6D03863-D6AD-41B1-82EA-D4A667B1E0B3}" srcId="{D244208E-AD0B-498D-9DFC-69FC410482E4}" destId="{A0A2EC98-C1F7-4326-94E8-C0C05FD93977}" srcOrd="4" destOrd="0" parTransId="{E5478E8D-CA5D-4C9A-B709-67D22082B26A}" sibTransId="{8CF0DBCC-2171-4AE9-A89A-CDEA93EFF83D}"/>
    <dgm:cxn modelId="{83B3DF07-8682-42EE-8BDC-603BFA1CFB0E}" type="presOf" srcId="{937C2C3A-34B8-4ECA-A269-5B42AF9DC479}" destId="{F3D3A36B-AA8C-4327-A0D1-557098AC68DC}" srcOrd="0" destOrd="0" presId="urn:microsoft.com/office/officeart/2005/8/layout/pyramid1"/>
    <dgm:cxn modelId="{8ECFF83B-6795-44D5-A55C-E51E69DA7F20}" type="presOf" srcId="{D244208E-AD0B-498D-9DFC-69FC410482E4}" destId="{3B7E2D01-5B86-4863-B70E-5191B21BB616}" srcOrd="0" destOrd="0" presId="urn:microsoft.com/office/officeart/2005/8/layout/pyramid1"/>
    <dgm:cxn modelId="{DAB8C266-9A37-4352-8F53-8EBB08BC52BA}" type="presOf" srcId="{5586110E-736F-4B40-B8BF-8498037C337D}" destId="{AC509690-F267-46ED-8695-A3AC1C6798C3}" srcOrd="0" destOrd="0" presId="urn:microsoft.com/office/officeart/2005/8/layout/pyramid1"/>
    <dgm:cxn modelId="{78A2C0BC-75A8-4F00-8581-12DE3B60C763}" type="presOf" srcId="{937C2C3A-34B8-4ECA-A269-5B42AF9DC479}" destId="{3B4597D1-A854-4B98-A303-183481725648}" srcOrd="1" destOrd="0" presId="urn:microsoft.com/office/officeart/2005/8/layout/pyramid1"/>
    <dgm:cxn modelId="{3282D875-7FFC-479F-A516-171F9AD216BA}" srcId="{D244208E-AD0B-498D-9DFC-69FC410482E4}" destId="{8B185E19-9A3B-4B8F-804B-D6135937231E}" srcOrd="7" destOrd="0" parTransId="{26CAB7CF-C392-436F-9160-0AEA03CCD51D}" sibTransId="{214A404C-2639-4F89-8CF7-833B4FE8F056}"/>
    <dgm:cxn modelId="{57B9AD9A-17F4-4AC4-9FC2-00EA22295FC2}" type="presOf" srcId="{B7368A70-CC59-46FA-A452-4AFC87635E51}" destId="{EA65957E-52CB-4C1D-B9EE-4618E6FC572B}" srcOrd="0" destOrd="0" presId="urn:microsoft.com/office/officeart/2005/8/layout/pyramid1"/>
    <dgm:cxn modelId="{E69D70FB-B127-4689-A7DD-71A9B850FB5D}" type="presOf" srcId="{B37D4F86-09F7-412C-83DA-08BCE95607DE}" destId="{B29D8EF3-799E-4760-840E-78FD2003BA85}" srcOrd="1" destOrd="0" presId="urn:microsoft.com/office/officeart/2005/8/layout/pyramid1"/>
    <dgm:cxn modelId="{D6A60DE5-7132-4788-B079-84C60E5F23A4}" type="presOf" srcId="{A0A2EC98-C1F7-4326-94E8-C0C05FD93977}" destId="{433C277E-67BA-451F-B458-0B940754D848}" srcOrd="0" destOrd="0" presId="urn:microsoft.com/office/officeart/2005/8/layout/pyramid1"/>
    <dgm:cxn modelId="{01518F98-A371-4255-BB33-0CBC603B2F5E}" type="presOf" srcId="{B37D4F86-09F7-412C-83DA-08BCE95607DE}" destId="{917CCA6E-8E3C-4AE7-8C97-5D89910FA39F}" srcOrd="0" destOrd="0" presId="urn:microsoft.com/office/officeart/2005/8/layout/pyramid1"/>
    <dgm:cxn modelId="{A3F28781-E415-424E-B7A7-A3D2292C004D}" type="presParOf" srcId="{3B7E2D01-5B86-4863-B70E-5191B21BB616}" destId="{55D41AE0-B9B2-4EF2-8055-086BEDA4DDFE}" srcOrd="0" destOrd="0" presId="urn:microsoft.com/office/officeart/2005/8/layout/pyramid1"/>
    <dgm:cxn modelId="{CEB6B5D8-8379-4A87-AE1D-D442D2BD4FAA}" type="presParOf" srcId="{55D41AE0-B9B2-4EF2-8055-086BEDA4DDFE}" destId="{917CCA6E-8E3C-4AE7-8C97-5D89910FA39F}" srcOrd="0" destOrd="0" presId="urn:microsoft.com/office/officeart/2005/8/layout/pyramid1"/>
    <dgm:cxn modelId="{0CAB098D-5826-47FD-AB13-954882C4B578}" type="presParOf" srcId="{55D41AE0-B9B2-4EF2-8055-086BEDA4DDFE}" destId="{B29D8EF3-799E-4760-840E-78FD2003BA85}" srcOrd="1" destOrd="0" presId="urn:microsoft.com/office/officeart/2005/8/layout/pyramid1"/>
    <dgm:cxn modelId="{CEA8AC8F-2075-4E47-A32F-FB433CAF2194}" type="presParOf" srcId="{3B7E2D01-5B86-4863-B70E-5191B21BB616}" destId="{0280A35C-0271-48ED-A813-232135D79A25}" srcOrd="1" destOrd="0" presId="urn:microsoft.com/office/officeart/2005/8/layout/pyramid1"/>
    <dgm:cxn modelId="{8CB7489F-1373-4445-ACD8-9D981AEB3B1E}" type="presParOf" srcId="{0280A35C-0271-48ED-A813-232135D79A25}" destId="{AC509690-F267-46ED-8695-A3AC1C6798C3}" srcOrd="0" destOrd="0" presId="urn:microsoft.com/office/officeart/2005/8/layout/pyramid1"/>
    <dgm:cxn modelId="{1902C6DA-693A-4BFA-9782-4C81D0D1CFBF}" type="presParOf" srcId="{0280A35C-0271-48ED-A813-232135D79A25}" destId="{281101F9-5D16-40A8-8DF0-0B6295BF7743}" srcOrd="1" destOrd="0" presId="urn:microsoft.com/office/officeart/2005/8/layout/pyramid1"/>
    <dgm:cxn modelId="{407A208A-E56B-41F2-87C3-0222991FB9BC}" type="presParOf" srcId="{3B7E2D01-5B86-4863-B70E-5191B21BB616}" destId="{DF40B718-94E3-40A9-BB9A-0C8CDAA8B0E8}" srcOrd="2" destOrd="0" presId="urn:microsoft.com/office/officeart/2005/8/layout/pyramid1"/>
    <dgm:cxn modelId="{FED4169D-867F-4AB5-B92D-263D66201EC5}" type="presParOf" srcId="{DF40B718-94E3-40A9-BB9A-0C8CDAA8B0E8}" destId="{07D2D157-90ED-4A80-B071-DF38A06B78EC}" srcOrd="0" destOrd="0" presId="urn:microsoft.com/office/officeart/2005/8/layout/pyramid1"/>
    <dgm:cxn modelId="{0CDA6EE8-8904-4FF7-A9E5-58C9D8E88153}" type="presParOf" srcId="{DF40B718-94E3-40A9-BB9A-0C8CDAA8B0E8}" destId="{30C6C045-E2B8-46C4-AAA3-B2E697B7AB15}" srcOrd="1" destOrd="0" presId="urn:microsoft.com/office/officeart/2005/8/layout/pyramid1"/>
    <dgm:cxn modelId="{F6A21D05-4F9D-4ED5-9EA7-8F5747EE3B4E}" type="presParOf" srcId="{3B7E2D01-5B86-4863-B70E-5191B21BB616}" destId="{88D8896A-3FD8-46CD-A4CC-E5B1A0F96705}" srcOrd="3" destOrd="0" presId="urn:microsoft.com/office/officeart/2005/8/layout/pyramid1"/>
    <dgm:cxn modelId="{25CE2ECE-C2CB-44A9-BF24-FFAD2235B8EA}" type="presParOf" srcId="{88D8896A-3FD8-46CD-A4CC-E5B1A0F96705}" destId="{EA65957E-52CB-4C1D-B9EE-4618E6FC572B}" srcOrd="0" destOrd="0" presId="urn:microsoft.com/office/officeart/2005/8/layout/pyramid1"/>
    <dgm:cxn modelId="{6D09453F-4E0B-4065-9EC7-5248E98967D1}" type="presParOf" srcId="{88D8896A-3FD8-46CD-A4CC-E5B1A0F96705}" destId="{5696B41F-27A6-4EA8-AC7F-468B0345DF93}" srcOrd="1" destOrd="0" presId="urn:microsoft.com/office/officeart/2005/8/layout/pyramid1"/>
    <dgm:cxn modelId="{366B1367-0FAA-4254-9EFF-608F823EC203}" type="presParOf" srcId="{3B7E2D01-5B86-4863-B70E-5191B21BB616}" destId="{DA514059-7177-4E7D-AB22-FAC87D90E236}" srcOrd="4" destOrd="0" presId="urn:microsoft.com/office/officeart/2005/8/layout/pyramid1"/>
    <dgm:cxn modelId="{4001F692-A74D-4493-9667-77EDB33C0BF9}" type="presParOf" srcId="{DA514059-7177-4E7D-AB22-FAC87D90E236}" destId="{433C277E-67BA-451F-B458-0B940754D848}" srcOrd="0" destOrd="0" presId="urn:microsoft.com/office/officeart/2005/8/layout/pyramid1"/>
    <dgm:cxn modelId="{3000C184-A25C-4EC8-A281-64FDE37C4680}" type="presParOf" srcId="{DA514059-7177-4E7D-AB22-FAC87D90E236}" destId="{97519F18-AE03-41ED-AC3D-B500EA255835}" srcOrd="1" destOrd="0" presId="urn:microsoft.com/office/officeart/2005/8/layout/pyramid1"/>
    <dgm:cxn modelId="{5287BE26-7BCE-4F03-9C14-9C2AE11A0D60}" type="presParOf" srcId="{3B7E2D01-5B86-4863-B70E-5191B21BB616}" destId="{C2E5C92F-5250-44E5-A754-0B3601914345}" srcOrd="5" destOrd="0" presId="urn:microsoft.com/office/officeart/2005/8/layout/pyramid1"/>
    <dgm:cxn modelId="{2815B3D3-8A4F-4003-BA14-41A32EDC2A67}" type="presParOf" srcId="{C2E5C92F-5250-44E5-A754-0B3601914345}" destId="{B303090E-66B4-4705-BC86-B924DCE27596}" srcOrd="0" destOrd="0" presId="urn:microsoft.com/office/officeart/2005/8/layout/pyramid1"/>
    <dgm:cxn modelId="{B8AE1625-CD12-4418-AF4B-3EC3FFA02C7F}" type="presParOf" srcId="{C2E5C92F-5250-44E5-A754-0B3601914345}" destId="{ED3F1586-100D-4A6F-B4B8-DED80BF41650}" srcOrd="1" destOrd="0" presId="urn:microsoft.com/office/officeart/2005/8/layout/pyramid1"/>
    <dgm:cxn modelId="{1ED7FAC5-F1B0-4C4B-889E-85FFCAFF2A98}" type="presParOf" srcId="{3B7E2D01-5B86-4863-B70E-5191B21BB616}" destId="{494F208B-A5A6-477F-BF78-D92EAA630BAD}" srcOrd="6" destOrd="0" presId="urn:microsoft.com/office/officeart/2005/8/layout/pyramid1"/>
    <dgm:cxn modelId="{7B94D83C-9BE6-4FC9-8E7B-F13544A6C280}" type="presParOf" srcId="{494F208B-A5A6-477F-BF78-D92EAA630BAD}" destId="{44D87DF8-8D93-4494-927D-1C85FE0EF7AA}" srcOrd="0" destOrd="0" presId="urn:microsoft.com/office/officeart/2005/8/layout/pyramid1"/>
    <dgm:cxn modelId="{C8A7DAA4-3F72-4E91-8DB1-2A8C710B7976}" type="presParOf" srcId="{494F208B-A5A6-477F-BF78-D92EAA630BAD}" destId="{4B09F4E7-BF59-415F-B1FE-DB109DC722C9}" srcOrd="1" destOrd="0" presId="urn:microsoft.com/office/officeart/2005/8/layout/pyramid1"/>
    <dgm:cxn modelId="{AC582FD6-F1E2-4B16-AB1B-C2FC88BA2FA6}" type="presParOf" srcId="{3B7E2D01-5B86-4863-B70E-5191B21BB616}" destId="{E1DE8E14-4E92-4BBA-A5ED-83CCAFF11081}" srcOrd="7" destOrd="0" presId="urn:microsoft.com/office/officeart/2005/8/layout/pyramid1"/>
    <dgm:cxn modelId="{9A8543FA-D843-4FA0-BFA2-6A4B0F376F9D}" type="presParOf" srcId="{E1DE8E14-4E92-4BBA-A5ED-83CCAFF11081}" destId="{67B12F77-CC12-4387-8716-1F771879D585}" srcOrd="0" destOrd="0" presId="urn:microsoft.com/office/officeart/2005/8/layout/pyramid1"/>
    <dgm:cxn modelId="{03208DFD-21B2-4CC6-B9D8-1333F6BBAAD1}" type="presParOf" srcId="{E1DE8E14-4E92-4BBA-A5ED-83CCAFF11081}" destId="{69E5057A-3C79-4189-9A4C-ACDCF0C875F0}" srcOrd="1" destOrd="0" presId="urn:microsoft.com/office/officeart/2005/8/layout/pyramid1"/>
    <dgm:cxn modelId="{4900A4D4-E16D-473A-ADF4-468AEBAD8BCF}" type="presParOf" srcId="{3B7E2D01-5B86-4863-B70E-5191B21BB616}" destId="{A2ABF4B8-9784-4962-9C46-7E06279ADBB4}" srcOrd="8" destOrd="0" presId="urn:microsoft.com/office/officeart/2005/8/layout/pyramid1"/>
    <dgm:cxn modelId="{DFB0370E-5D01-429F-A2B9-CBDA89DB0FCC}" type="presParOf" srcId="{A2ABF4B8-9784-4962-9C46-7E06279ADBB4}" destId="{F3D3A36B-AA8C-4327-A0D1-557098AC68DC}" srcOrd="0" destOrd="0" presId="urn:microsoft.com/office/officeart/2005/8/layout/pyramid1"/>
    <dgm:cxn modelId="{3161CAEB-D3CD-4351-BD6A-1C502E2FBA39}" type="presParOf" srcId="{A2ABF4B8-9784-4962-9C46-7E06279ADBB4}" destId="{3B4597D1-A854-4B98-A303-183481725648}"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A0898A-D23E-4A4A-AE8E-BA7D9FC4D1D0}">
      <dsp:nvSpPr>
        <dsp:cNvPr id="0" name=""/>
        <dsp:cNvSpPr/>
      </dsp:nvSpPr>
      <dsp:spPr>
        <a:xfrm>
          <a:off x="1828800" y="0"/>
          <a:ext cx="1219200" cy="723900"/>
        </a:xfrm>
        <a:prstGeom prst="trapezoid">
          <a:avLst>
            <a:gd name="adj" fmla="val 84211"/>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kern="1200" dirty="0" smtClean="0"/>
            <a:t>Registers</a:t>
          </a:r>
          <a:endParaRPr lang="en-US" sz="2300" kern="1200" dirty="0"/>
        </a:p>
      </dsp:txBody>
      <dsp:txXfrm>
        <a:off x="1828800" y="0"/>
        <a:ext cx="1219200" cy="723900"/>
      </dsp:txXfrm>
    </dsp:sp>
    <dsp:sp modelId="{A9ADB035-C620-4E8B-B443-6AC57C849306}">
      <dsp:nvSpPr>
        <dsp:cNvPr id="0" name=""/>
        <dsp:cNvSpPr/>
      </dsp:nvSpPr>
      <dsp:spPr>
        <a:xfrm>
          <a:off x="1219200" y="723900"/>
          <a:ext cx="2438400" cy="723900"/>
        </a:xfrm>
        <a:prstGeom prst="trapezoid">
          <a:avLst>
            <a:gd name="adj" fmla="val 84211"/>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kern="1200" dirty="0" smtClean="0"/>
            <a:t>RAM</a:t>
          </a:r>
          <a:endParaRPr lang="en-US" sz="2300" kern="1200" dirty="0"/>
        </a:p>
      </dsp:txBody>
      <dsp:txXfrm>
        <a:off x="1645920" y="723900"/>
        <a:ext cx="1584960" cy="723900"/>
      </dsp:txXfrm>
    </dsp:sp>
    <dsp:sp modelId="{80009709-35D1-4DD8-9D04-D684C52817C8}">
      <dsp:nvSpPr>
        <dsp:cNvPr id="0" name=""/>
        <dsp:cNvSpPr/>
      </dsp:nvSpPr>
      <dsp:spPr>
        <a:xfrm>
          <a:off x="609600" y="1447800"/>
          <a:ext cx="3657600" cy="723900"/>
        </a:xfrm>
        <a:prstGeom prst="trapezoid">
          <a:avLst>
            <a:gd name="adj" fmla="val 84211"/>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kern="1200" dirty="0" smtClean="0"/>
            <a:t>Disk</a:t>
          </a:r>
          <a:endParaRPr lang="en-US" sz="2300" kern="1200" dirty="0"/>
        </a:p>
      </dsp:txBody>
      <dsp:txXfrm>
        <a:off x="1249680" y="1447800"/>
        <a:ext cx="2377440" cy="723900"/>
      </dsp:txXfrm>
    </dsp:sp>
    <dsp:sp modelId="{AABEE193-5795-4E22-AD47-D91C3C726645}">
      <dsp:nvSpPr>
        <dsp:cNvPr id="0" name=""/>
        <dsp:cNvSpPr/>
      </dsp:nvSpPr>
      <dsp:spPr>
        <a:xfrm>
          <a:off x="0" y="2171700"/>
          <a:ext cx="4876800" cy="723900"/>
        </a:xfrm>
        <a:prstGeom prst="trapezoid">
          <a:avLst>
            <a:gd name="adj" fmla="val 84211"/>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kern="1200" dirty="0" smtClean="0"/>
            <a:t>Tape</a:t>
          </a:r>
          <a:endParaRPr lang="en-US" sz="2300" kern="1200" dirty="0"/>
        </a:p>
      </dsp:txBody>
      <dsp:txXfrm>
        <a:off x="853439" y="2171700"/>
        <a:ext cx="3169920" cy="7239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7CCA6E-8E3C-4AE7-8C97-5D89910FA39F}">
      <dsp:nvSpPr>
        <dsp:cNvPr id="0" name=""/>
        <dsp:cNvSpPr/>
      </dsp:nvSpPr>
      <dsp:spPr>
        <a:xfrm>
          <a:off x="3115733" y="0"/>
          <a:ext cx="778933" cy="668866"/>
        </a:xfrm>
        <a:prstGeom prst="trapezoid">
          <a:avLst>
            <a:gd name="adj" fmla="val 58228"/>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Logical Registers</a:t>
          </a:r>
          <a:endParaRPr lang="en-US" sz="1300" kern="1200" dirty="0"/>
        </a:p>
      </dsp:txBody>
      <dsp:txXfrm>
        <a:off x="3115733" y="0"/>
        <a:ext cx="778933" cy="668866"/>
      </dsp:txXfrm>
    </dsp:sp>
    <dsp:sp modelId="{AC509690-F267-46ED-8695-A3AC1C6798C3}">
      <dsp:nvSpPr>
        <dsp:cNvPr id="0" name=""/>
        <dsp:cNvSpPr/>
      </dsp:nvSpPr>
      <dsp:spPr>
        <a:xfrm>
          <a:off x="2726266" y="668866"/>
          <a:ext cx="1557866" cy="668866"/>
        </a:xfrm>
        <a:prstGeom prst="trapezoid">
          <a:avLst>
            <a:gd name="adj" fmla="val 58228"/>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Physical Registers</a:t>
          </a:r>
          <a:endParaRPr lang="en-US" sz="1600" kern="1200" dirty="0"/>
        </a:p>
      </dsp:txBody>
      <dsp:txXfrm>
        <a:off x="2998893" y="668866"/>
        <a:ext cx="1012613" cy="668866"/>
      </dsp:txXfrm>
    </dsp:sp>
    <dsp:sp modelId="{07D2D157-90ED-4A80-B071-DF38A06B78EC}">
      <dsp:nvSpPr>
        <dsp:cNvPr id="0" name=""/>
        <dsp:cNvSpPr/>
      </dsp:nvSpPr>
      <dsp:spPr>
        <a:xfrm>
          <a:off x="2336799" y="1337733"/>
          <a:ext cx="2336800" cy="668866"/>
        </a:xfrm>
        <a:prstGeom prst="trapezoid">
          <a:avLst>
            <a:gd name="adj" fmla="val 58228"/>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BTC | TLB | WB</a:t>
          </a:r>
          <a:endParaRPr lang="en-US" sz="1600" kern="1200" dirty="0"/>
        </a:p>
      </dsp:txBody>
      <dsp:txXfrm>
        <a:off x="2745739" y="1337733"/>
        <a:ext cx="1518920" cy="668866"/>
      </dsp:txXfrm>
    </dsp:sp>
    <dsp:sp modelId="{EA65957E-52CB-4C1D-B9EE-4618E6FC572B}">
      <dsp:nvSpPr>
        <dsp:cNvPr id="0" name=""/>
        <dsp:cNvSpPr/>
      </dsp:nvSpPr>
      <dsp:spPr>
        <a:xfrm>
          <a:off x="1947333" y="2006599"/>
          <a:ext cx="3115733" cy="668866"/>
        </a:xfrm>
        <a:prstGeom prst="trapezoid">
          <a:avLst>
            <a:gd name="adj" fmla="val 58228"/>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L1 </a:t>
          </a:r>
          <a:r>
            <a:rPr lang="en-US" sz="1600" kern="1200" dirty="0" err="1" smtClean="0"/>
            <a:t>Icache</a:t>
          </a:r>
          <a:r>
            <a:rPr lang="en-US" sz="1600" kern="1200" dirty="0" smtClean="0"/>
            <a:t> | L1 </a:t>
          </a:r>
          <a:r>
            <a:rPr lang="en-US" sz="1600" kern="1200" dirty="0" err="1" smtClean="0"/>
            <a:t>Dcache</a:t>
          </a:r>
          <a:endParaRPr lang="en-US" sz="1600" kern="1200" dirty="0"/>
        </a:p>
      </dsp:txBody>
      <dsp:txXfrm>
        <a:off x="2492586" y="2006599"/>
        <a:ext cx="2025226" cy="668866"/>
      </dsp:txXfrm>
    </dsp:sp>
    <dsp:sp modelId="{433C277E-67BA-451F-B458-0B940754D848}">
      <dsp:nvSpPr>
        <dsp:cNvPr id="0" name=""/>
        <dsp:cNvSpPr/>
      </dsp:nvSpPr>
      <dsp:spPr>
        <a:xfrm>
          <a:off x="1557866" y="2675466"/>
          <a:ext cx="3894666" cy="668866"/>
        </a:xfrm>
        <a:prstGeom prst="trapezoid">
          <a:avLst>
            <a:gd name="adj" fmla="val 58228"/>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L2</a:t>
          </a:r>
          <a:r>
            <a:rPr lang="en-US" sz="1300" kern="1200" dirty="0" smtClean="0"/>
            <a:t> </a:t>
          </a:r>
          <a:r>
            <a:rPr lang="en-US" sz="1600" kern="1200" dirty="0" err="1" smtClean="0"/>
            <a:t>Icache</a:t>
          </a:r>
          <a:r>
            <a:rPr lang="en-US" sz="1300" kern="1200" dirty="0" smtClean="0"/>
            <a:t>  </a:t>
          </a:r>
          <a:r>
            <a:rPr lang="en-US" sz="1600" kern="1200" dirty="0" smtClean="0"/>
            <a:t>|</a:t>
          </a:r>
          <a:r>
            <a:rPr lang="en-US" sz="1300" kern="1200" dirty="0" smtClean="0"/>
            <a:t>  </a:t>
          </a:r>
          <a:r>
            <a:rPr lang="en-US" sz="1600" kern="1200" dirty="0" smtClean="0"/>
            <a:t>L2</a:t>
          </a:r>
          <a:r>
            <a:rPr lang="en-US" sz="1300" kern="1200" dirty="0" smtClean="0"/>
            <a:t> </a:t>
          </a:r>
          <a:r>
            <a:rPr lang="en-US" sz="1600" kern="1200" dirty="0" err="1" smtClean="0"/>
            <a:t>Dcache</a:t>
          </a:r>
          <a:endParaRPr lang="en-US" sz="1600" kern="1200" dirty="0"/>
        </a:p>
      </dsp:txBody>
      <dsp:txXfrm>
        <a:off x="2239433" y="2675466"/>
        <a:ext cx="2531533" cy="668866"/>
      </dsp:txXfrm>
    </dsp:sp>
    <dsp:sp modelId="{B303090E-66B4-4705-BC86-B924DCE27596}">
      <dsp:nvSpPr>
        <dsp:cNvPr id="0" name=""/>
        <dsp:cNvSpPr/>
      </dsp:nvSpPr>
      <dsp:spPr>
        <a:xfrm>
          <a:off x="1168399" y="3344333"/>
          <a:ext cx="4673600" cy="668866"/>
        </a:xfrm>
        <a:prstGeom prst="trapezoid">
          <a:avLst>
            <a:gd name="adj" fmla="val 58228"/>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Local L3 Cache</a:t>
          </a:r>
          <a:endParaRPr lang="en-US" sz="1600" kern="1200" dirty="0"/>
        </a:p>
      </dsp:txBody>
      <dsp:txXfrm>
        <a:off x="1986279" y="3344333"/>
        <a:ext cx="3037840" cy="668866"/>
      </dsp:txXfrm>
    </dsp:sp>
    <dsp:sp modelId="{44D87DF8-8D93-4494-927D-1C85FE0EF7AA}">
      <dsp:nvSpPr>
        <dsp:cNvPr id="0" name=""/>
        <dsp:cNvSpPr/>
      </dsp:nvSpPr>
      <dsp:spPr>
        <a:xfrm>
          <a:off x="778933" y="4013200"/>
          <a:ext cx="5452533" cy="668866"/>
        </a:xfrm>
        <a:prstGeom prst="trapezoid">
          <a:avLst>
            <a:gd name="adj" fmla="val 58228"/>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Remote L3 Cache</a:t>
          </a:r>
          <a:endParaRPr lang="en-US" sz="1600" kern="1200" dirty="0"/>
        </a:p>
      </dsp:txBody>
      <dsp:txXfrm>
        <a:off x="1733126" y="4013200"/>
        <a:ext cx="3544146" cy="668866"/>
      </dsp:txXfrm>
    </dsp:sp>
    <dsp:sp modelId="{67B12F77-CC12-4387-8716-1F771879D585}">
      <dsp:nvSpPr>
        <dsp:cNvPr id="0" name=""/>
        <dsp:cNvSpPr/>
      </dsp:nvSpPr>
      <dsp:spPr>
        <a:xfrm>
          <a:off x="389466" y="4682066"/>
          <a:ext cx="6231466" cy="668866"/>
        </a:xfrm>
        <a:prstGeom prst="trapezoid">
          <a:avLst>
            <a:gd name="adj" fmla="val 58228"/>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Local RAM</a:t>
          </a:r>
          <a:endParaRPr lang="en-US" sz="1600" kern="1200" dirty="0"/>
        </a:p>
      </dsp:txBody>
      <dsp:txXfrm>
        <a:off x="1479973" y="4682066"/>
        <a:ext cx="4050453" cy="668866"/>
      </dsp:txXfrm>
    </dsp:sp>
    <dsp:sp modelId="{F3D3A36B-AA8C-4327-A0D1-557098AC68DC}">
      <dsp:nvSpPr>
        <dsp:cNvPr id="0" name=""/>
        <dsp:cNvSpPr/>
      </dsp:nvSpPr>
      <dsp:spPr>
        <a:xfrm>
          <a:off x="0" y="5350933"/>
          <a:ext cx="7010400" cy="668866"/>
        </a:xfrm>
        <a:prstGeom prst="trapezoid">
          <a:avLst>
            <a:gd name="adj" fmla="val 58228"/>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Remote RAM</a:t>
          </a:r>
          <a:endParaRPr lang="en-US" sz="1600" kern="1200" dirty="0"/>
        </a:p>
      </dsp:txBody>
      <dsp:txXfrm>
        <a:off x="1226819" y="5350933"/>
        <a:ext cx="4556760" cy="668866"/>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1963"/>
          </a:xfrm>
          <a:prstGeom prst="rect">
            <a:avLst/>
          </a:prstGeom>
        </p:spPr>
        <p:txBody>
          <a:bodyPr vert="horz" lIns="91440" tIns="45720" rIns="91440" bIns="45720" rtlCol="0"/>
          <a:lstStyle>
            <a:lvl1pPr algn="r">
              <a:defRPr sz="1200"/>
            </a:lvl1pPr>
          </a:lstStyle>
          <a:p>
            <a:fld id="{4203095D-74F8-47BB-A690-357497F14FE8}" type="datetimeFigureOut">
              <a:rPr lang="en-US" smtClean="0"/>
              <a:pPr/>
              <a:t>11/26/2012</a:t>
            </a:fld>
            <a:endParaRPr lang="en-US"/>
          </a:p>
        </p:txBody>
      </p:sp>
      <p:sp>
        <p:nvSpPr>
          <p:cNvPr id="4" name="Footer Placeholder 3"/>
          <p:cNvSpPr>
            <a:spLocks noGrp="1"/>
          </p:cNvSpPr>
          <p:nvPr>
            <p:ph type="ftr" sz="quarter" idx="2"/>
          </p:nvPr>
        </p:nvSpPr>
        <p:spPr>
          <a:xfrm>
            <a:off x="0" y="8772525"/>
            <a:ext cx="2971800" cy="46196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772525"/>
            <a:ext cx="2971800" cy="461963"/>
          </a:xfrm>
          <a:prstGeom prst="rect">
            <a:avLst/>
          </a:prstGeom>
        </p:spPr>
        <p:txBody>
          <a:bodyPr vert="horz" lIns="91440" tIns="45720" rIns="91440" bIns="45720" rtlCol="0" anchor="b"/>
          <a:lstStyle>
            <a:lvl1pPr algn="r">
              <a:defRPr sz="1200"/>
            </a:lvl1pPr>
          </a:lstStyle>
          <a:p>
            <a:fld id="{F3053EBD-477A-423D-92B4-E1CE13E7F299}" type="slidenum">
              <a:rPr lang="en-US" smtClean="0"/>
              <a:pPr/>
              <a:t>‹#›</a:t>
            </a:fld>
            <a:endParaRPr lang="en-US"/>
          </a:p>
        </p:txBody>
      </p:sp>
    </p:spTree>
    <p:extLst>
      <p:ext uri="{BB962C8B-B14F-4D97-AF65-F5344CB8AC3E}">
        <p14:creationId xmlns:p14="http://schemas.microsoft.com/office/powerpoint/2010/main" val="351062312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1804"/>
          </a:xfrm>
          <a:prstGeom prst="rect">
            <a:avLst/>
          </a:prstGeom>
        </p:spPr>
        <p:txBody>
          <a:bodyPr vert="horz" lIns="91956" tIns="45979" rIns="91956" bIns="45979" rtlCol="0"/>
          <a:lstStyle>
            <a:lvl1pPr algn="l">
              <a:defRPr sz="1200"/>
            </a:lvl1pPr>
          </a:lstStyle>
          <a:p>
            <a:endParaRPr lang="en-US"/>
          </a:p>
        </p:txBody>
      </p:sp>
      <p:sp>
        <p:nvSpPr>
          <p:cNvPr id="3" name="Date Placeholder 2"/>
          <p:cNvSpPr>
            <a:spLocks noGrp="1"/>
          </p:cNvSpPr>
          <p:nvPr>
            <p:ph type="dt" idx="1"/>
          </p:nvPr>
        </p:nvSpPr>
        <p:spPr>
          <a:xfrm>
            <a:off x="3884613" y="0"/>
            <a:ext cx="2971800" cy="461804"/>
          </a:xfrm>
          <a:prstGeom prst="rect">
            <a:avLst/>
          </a:prstGeom>
        </p:spPr>
        <p:txBody>
          <a:bodyPr vert="horz" lIns="91956" tIns="45979" rIns="91956" bIns="45979" rtlCol="0"/>
          <a:lstStyle>
            <a:lvl1pPr algn="r">
              <a:defRPr sz="1200"/>
            </a:lvl1pPr>
          </a:lstStyle>
          <a:p>
            <a:fld id="{CB0FAACD-379E-426A-9998-B54F1F2671DE}" type="datetimeFigureOut">
              <a:rPr lang="en-US" smtClean="0"/>
              <a:pPr/>
              <a:t>11/26/2012</a:t>
            </a:fld>
            <a:endParaRPr lang="en-US"/>
          </a:p>
        </p:txBody>
      </p:sp>
      <p:sp>
        <p:nvSpPr>
          <p:cNvPr id="4" name="Slide Image Placeholder 3"/>
          <p:cNvSpPr>
            <a:spLocks noGrp="1" noRot="1" noChangeAspect="1"/>
          </p:cNvSpPr>
          <p:nvPr>
            <p:ph type="sldImg" idx="2"/>
          </p:nvPr>
        </p:nvSpPr>
        <p:spPr>
          <a:xfrm>
            <a:off x="1120775" y="692150"/>
            <a:ext cx="4616450" cy="3463925"/>
          </a:xfrm>
          <a:prstGeom prst="rect">
            <a:avLst/>
          </a:prstGeom>
          <a:noFill/>
          <a:ln w="12700">
            <a:solidFill>
              <a:prstClr val="black"/>
            </a:solidFill>
          </a:ln>
        </p:spPr>
        <p:txBody>
          <a:bodyPr vert="horz" lIns="91956" tIns="45979" rIns="91956" bIns="45979" rtlCol="0" anchor="ctr"/>
          <a:lstStyle/>
          <a:p>
            <a:endParaRPr lang="en-US"/>
          </a:p>
        </p:txBody>
      </p:sp>
      <p:sp>
        <p:nvSpPr>
          <p:cNvPr id="5" name="Notes Placeholder 4"/>
          <p:cNvSpPr>
            <a:spLocks noGrp="1"/>
          </p:cNvSpPr>
          <p:nvPr>
            <p:ph type="body" sz="quarter" idx="3"/>
          </p:nvPr>
        </p:nvSpPr>
        <p:spPr>
          <a:xfrm>
            <a:off x="685800" y="4387136"/>
            <a:ext cx="5486400" cy="4156234"/>
          </a:xfrm>
          <a:prstGeom prst="rect">
            <a:avLst/>
          </a:prstGeom>
        </p:spPr>
        <p:txBody>
          <a:bodyPr vert="horz" lIns="91956" tIns="45979" rIns="91956" bIns="4597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2971800" cy="461804"/>
          </a:xfrm>
          <a:prstGeom prst="rect">
            <a:avLst/>
          </a:prstGeom>
        </p:spPr>
        <p:txBody>
          <a:bodyPr vert="horz" lIns="91956" tIns="45979" rIns="91956" bIns="45979"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772669"/>
            <a:ext cx="2971800" cy="461804"/>
          </a:xfrm>
          <a:prstGeom prst="rect">
            <a:avLst/>
          </a:prstGeom>
        </p:spPr>
        <p:txBody>
          <a:bodyPr vert="horz" lIns="91956" tIns="45979" rIns="91956" bIns="45979" rtlCol="0" anchor="b"/>
          <a:lstStyle>
            <a:lvl1pPr algn="r">
              <a:defRPr sz="1200"/>
            </a:lvl1pPr>
          </a:lstStyle>
          <a:p>
            <a:fld id="{65358E4B-F679-4CA1-9700-EF55B4FA6E92}" type="slidenum">
              <a:rPr lang="en-US" smtClean="0"/>
              <a:pPr/>
              <a:t>‹#›</a:t>
            </a:fld>
            <a:endParaRPr lang="en-US"/>
          </a:p>
        </p:txBody>
      </p:sp>
    </p:spTree>
    <p:extLst>
      <p:ext uri="{BB962C8B-B14F-4D97-AF65-F5344CB8AC3E}">
        <p14:creationId xmlns:p14="http://schemas.microsoft.com/office/powerpoint/2010/main" val="616166383"/>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 angel investor</a:t>
            </a:r>
            <a:r>
              <a:rPr lang="en-US" baseline="0" dirty="0" smtClean="0"/>
              <a:t> friend of mine says “</a:t>
            </a:r>
            <a:r>
              <a:rPr lang="en-US" dirty="0" smtClean="0"/>
              <a:t>This talk is also about how you can help stop global warming.”</a:t>
            </a: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7099480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It’s t </a:t>
            </a:r>
            <a:r>
              <a:rPr lang="en-US" dirty="0" err="1" smtClean="0"/>
              <a:t>oo</a:t>
            </a:r>
            <a:r>
              <a:rPr lang="en-US" dirty="0" smtClean="0"/>
              <a:t> easy to use </a:t>
            </a:r>
            <a:r>
              <a:rPr lang="en-US" dirty="0" err="1" smtClean="0"/>
              <a:t>numpy</a:t>
            </a:r>
            <a:r>
              <a:rPr lang="en-US" dirty="0" smtClean="0"/>
              <a:t> incorrectly!</a:t>
            </a:r>
            <a:endParaRPr lang="en-US" dirty="0"/>
          </a:p>
        </p:txBody>
      </p:sp>
    </p:spTree>
    <p:extLst>
      <p:ext uri="{BB962C8B-B14F-4D97-AF65-F5344CB8AC3E}">
        <p14:creationId xmlns:p14="http://schemas.microsoft.com/office/powerpoint/2010/main" val="17099480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7099480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8992836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6846941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6846941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6846941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6846941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6846941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Define a job: “A dat</a:t>
            </a:r>
            <a:r>
              <a:rPr lang="en-US" baseline="0" dirty="0" smtClean="0"/>
              <a:t>a set to answer a question about a game.” We have lots of games and many, many questions.</a:t>
            </a:r>
          </a:p>
          <a:p>
            <a:endParaRPr lang="en-US" baseline="0" dirty="0" smtClean="0"/>
          </a:p>
          <a:p>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6846941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6846941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7111175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Define a job: “A dat</a:t>
            </a:r>
            <a:r>
              <a:rPr lang="en-US" baseline="0" dirty="0" smtClean="0"/>
              <a:t>a set to answer a question about a game.”</a:t>
            </a:r>
          </a:p>
          <a:p>
            <a:endParaRPr lang="en-US" baseline="0" dirty="0" smtClean="0"/>
          </a:p>
          <a:p>
            <a:r>
              <a:rPr lang="en-US" baseline="0" dirty="0" smtClean="0"/>
              <a:t>We have lots of games and many, many questions.</a:t>
            </a:r>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Circa</a:t>
            </a:r>
            <a:r>
              <a:rPr lang="en-US" baseline="0" dirty="0" smtClean="0"/>
              <a:t> 1998, </a:t>
            </a:r>
            <a:r>
              <a:rPr lang="en-US" dirty="0" smtClean="0"/>
              <a:t>“performance” became</a:t>
            </a:r>
            <a:r>
              <a:rPr lang="en-US" baseline="0" dirty="0" smtClean="0"/>
              <a:t> a Tech Ops thing, not for programmers to worry about.</a:t>
            </a:r>
          </a:p>
          <a:p>
            <a:r>
              <a:rPr lang="en-US" baseline="0" dirty="0" smtClean="0"/>
              <a:t>The only tool for performance they had was clustering, so that became “the” solution. The result is server sprawl and its consequences.</a:t>
            </a:r>
          </a:p>
          <a:p>
            <a:r>
              <a:rPr lang="en-US" baseline="0" dirty="0" err="1" smtClean="0"/>
              <a:t>Hadoop</a:t>
            </a:r>
            <a:r>
              <a:rPr lang="en-US" baseline="0" dirty="0" smtClean="0"/>
              <a:t> provides two things: job mgt. and shared-nothing parallelism. We need to reclaim the full set of performance tuning responsibilities and tools.</a:t>
            </a: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5787725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7099480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7099480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A0DAD4D6-1470-4B9C-BDA1-2E7D06654FC9}" type="datetime1">
              <a:rPr lang="en-US" smtClean="0"/>
              <a:t>11/26/2012</a:t>
            </a:fld>
            <a:endParaRPr lang="en-US"/>
          </a:p>
        </p:txBody>
      </p:sp>
      <p:sp>
        <p:nvSpPr>
          <p:cNvPr id="16" name="Slide Number Placeholder 15"/>
          <p:cNvSpPr>
            <a:spLocks noGrp="1"/>
          </p:cNvSpPr>
          <p:nvPr>
            <p:ph type="sldNum" sz="quarter" idx="11"/>
          </p:nvPr>
        </p:nvSpPr>
        <p:spPr/>
        <p:txBody>
          <a:bodyPr/>
          <a:lstStyle/>
          <a:p>
            <a:fld id="{B9E05B2D-66FC-4558-8D7A-C089D1737686}" type="slidenum">
              <a:rPr lang="en-US" smtClean="0"/>
              <a:pPr/>
              <a:t>‹#›</a:t>
            </a:fld>
            <a:endParaRPr lang="en-US"/>
          </a:p>
        </p:txBody>
      </p:sp>
      <p:sp>
        <p:nvSpPr>
          <p:cNvPr id="17" name="Footer Placeholder 16"/>
          <p:cNvSpPr>
            <a:spLocks noGrp="1"/>
          </p:cNvSpPr>
          <p:nvPr>
            <p:ph type="ftr" sz="quarter" idx="12"/>
          </p:nvPr>
        </p:nvSpPr>
        <p:spPr/>
        <p:txBody>
          <a:bodyPr/>
          <a:lstStyle/>
          <a:p>
            <a:r>
              <a:rPr lang="en-US" smtClean="0"/>
              <a:t>davidschachter@gmail.com | davidschachter.com</a:t>
            </a:r>
            <a:endParaRPr lang="en-US"/>
          </a:p>
        </p:txBody>
      </p:sp>
    </p:spTree>
  </p:cSld>
  <p:clrMapOvr>
    <a:masterClrMapping/>
  </p:clrMapOvr>
  <p:transition>
    <p:randomBar dir="vert"/>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1035C8C-E9DD-4A0B-8E6C-6B594543358A}" type="datetime1">
              <a:rPr lang="en-US" smtClean="0"/>
              <a:t>11/26/2012</a:t>
            </a:fld>
            <a:endParaRPr lang="en-US"/>
          </a:p>
        </p:txBody>
      </p:sp>
      <p:sp>
        <p:nvSpPr>
          <p:cNvPr id="5" name="Footer Placeholder 4"/>
          <p:cNvSpPr>
            <a:spLocks noGrp="1"/>
          </p:cNvSpPr>
          <p:nvPr>
            <p:ph type="ftr" sz="quarter" idx="11"/>
          </p:nvPr>
        </p:nvSpPr>
        <p:spPr/>
        <p:txBody>
          <a:bodyPr/>
          <a:lstStyle/>
          <a:p>
            <a:r>
              <a:rPr lang="en-US" smtClean="0"/>
              <a:t>davidschachter@gmail.com | davidschachter.com</a:t>
            </a:r>
            <a:endParaRPr lang="en-US"/>
          </a:p>
        </p:txBody>
      </p:sp>
      <p:sp>
        <p:nvSpPr>
          <p:cNvPr id="6" name="Slide Number Placeholder 5"/>
          <p:cNvSpPr>
            <a:spLocks noGrp="1"/>
          </p:cNvSpPr>
          <p:nvPr>
            <p:ph type="sldNum" sz="quarter" idx="12"/>
          </p:nvPr>
        </p:nvSpPr>
        <p:spPr/>
        <p:txBody>
          <a:bodyPr/>
          <a:lstStyle/>
          <a:p>
            <a:fld id="{B9E05B2D-66FC-4558-8D7A-C089D1737686}" type="slidenum">
              <a:rPr lang="en-US" smtClean="0"/>
              <a:pPr/>
              <a:t>‹#›</a:t>
            </a:fld>
            <a:endParaRPr lang="en-US"/>
          </a:p>
        </p:txBody>
      </p:sp>
    </p:spTree>
  </p:cSld>
  <p:clrMapOvr>
    <a:masterClrMapping/>
  </p:clrMapOvr>
  <p:transition>
    <p:randomBar dir="vert"/>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C37A91C-17E3-433B-8D07-3BBE1D93F3C8}" type="datetime1">
              <a:rPr lang="en-US" smtClean="0"/>
              <a:t>11/26/2012</a:t>
            </a:fld>
            <a:endParaRPr lang="en-US"/>
          </a:p>
        </p:txBody>
      </p:sp>
      <p:sp>
        <p:nvSpPr>
          <p:cNvPr id="5" name="Footer Placeholder 4"/>
          <p:cNvSpPr>
            <a:spLocks noGrp="1"/>
          </p:cNvSpPr>
          <p:nvPr>
            <p:ph type="ftr" sz="quarter" idx="11"/>
          </p:nvPr>
        </p:nvSpPr>
        <p:spPr/>
        <p:txBody>
          <a:bodyPr/>
          <a:lstStyle/>
          <a:p>
            <a:r>
              <a:rPr lang="en-US" smtClean="0"/>
              <a:t>davidschachter@gmail.com | davidschachter.com</a:t>
            </a:r>
            <a:endParaRPr lang="en-US"/>
          </a:p>
        </p:txBody>
      </p:sp>
      <p:sp>
        <p:nvSpPr>
          <p:cNvPr id="6" name="Slide Number Placeholder 5"/>
          <p:cNvSpPr>
            <a:spLocks noGrp="1"/>
          </p:cNvSpPr>
          <p:nvPr>
            <p:ph type="sldNum" sz="quarter" idx="12"/>
          </p:nvPr>
        </p:nvSpPr>
        <p:spPr/>
        <p:txBody>
          <a:bodyPr/>
          <a:lstStyle/>
          <a:p>
            <a:fld id="{B9E05B2D-66FC-4558-8D7A-C089D1737686}" type="slidenum">
              <a:rPr lang="en-US" smtClean="0"/>
              <a:pPr/>
              <a:t>‹#›</a:t>
            </a:fld>
            <a:endParaRPr lang="en-US"/>
          </a:p>
        </p:txBody>
      </p:sp>
    </p:spTree>
  </p:cSld>
  <p:clrMapOvr>
    <a:masterClrMapping/>
  </p:clrMapOvr>
  <p:transition>
    <p:randomBar dir="vert"/>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931DB57B-35EF-4B7E-BC7B-338907D35D1A}" type="datetime1">
              <a:rPr lang="en-US" smtClean="0"/>
              <a:t>11/26/2012</a:t>
            </a:fld>
            <a:endParaRPr lang="en-US"/>
          </a:p>
        </p:txBody>
      </p:sp>
      <p:sp>
        <p:nvSpPr>
          <p:cNvPr id="15" name="Slide Number Placeholder 14"/>
          <p:cNvSpPr>
            <a:spLocks noGrp="1"/>
          </p:cNvSpPr>
          <p:nvPr>
            <p:ph type="sldNum" sz="quarter" idx="15"/>
          </p:nvPr>
        </p:nvSpPr>
        <p:spPr/>
        <p:txBody>
          <a:bodyPr/>
          <a:lstStyle>
            <a:lvl1pPr algn="ctr">
              <a:defRPr/>
            </a:lvl1pPr>
          </a:lstStyle>
          <a:p>
            <a:fld id="{B9E05B2D-66FC-4558-8D7A-C089D1737686}" type="slidenum">
              <a:rPr lang="en-US" smtClean="0"/>
              <a:pPr/>
              <a:t>‹#›</a:t>
            </a:fld>
            <a:endParaRPr lang="en-US"/>
          </a:p>
        </p:txBody>
      </p:sp>
      <p:sp>
        <p:nvSpPr>
          <p:cNvPr id="16" name="Footer Placeholder 15"/>
          <p:cNvSpPr>
            <a:spLocks noGrp="1"/>
          </p:cNvSpPr>
          <p:nvPr>
            <p:ph type="ftr" sz="quarter" idx="16"/>
          </p:nvPr>
        </p:nvSpPr>
        <p:spPr/>
        <p:txBody>
          <a:bodyPr/>
          <a:lstStyle/>
          <a:p>
            <a:r>
              <a:rPr lang="en-US" smtClean="0"/>
              <a:t>davidschachter@gmail.com | davidschachter.com</a:t>
            </a:r>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transition>
    <p:randomBar dir="vert"/>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9B5094F-F545-4F4D-A432-85050110A1FE}" type="datetime1">
              <a:rPr lang="en-US" smtClean="0"/>
              <a:t>11/26/2012</a:t>
            </a:fld>
            <a:endParaRPr lang="en-US"/>
          </a:p>
        </p:txBody>
      </p:sp>
      <p:sp>
        <p:nvSpPr>
          <p:cNvPr id="5" name="Footer Placeholder 4"/>
          <p:cNvSpPr>
            <a:spLocks noGrp="1"/>
          </p:cNvSpPr>
          <p:nvPr>
            <p:ph type="ftr" sz="quarter" idx="11"/>
          </p:nvPr>
        </p:nvSpPr>
        <p:spPr/>
        <p:txBody>
          <a:bodyPr/>
          <a:lstStyle/>
          <a:p>
            <a:r>
              <a:rPr lang="en-US" smtClean="0"/>
              <a:t>davidschachter@gmail.com | davidschachter.com</a:t>
            </a:r>
            <a:endParaRPr lang="en-US"/>
          </a:p>
        </p:txBody>
      </p:sp>
      <p:sp>
        <p:nvSpPr>
          <p:cNvPr id="6" name="Slide Number Placeholder 5"/>
          <p:cNvSpPr>
            <a:spLocks noGrp="1"/>
          </p:cNvSpPr>
          <p:nvPr>
            <p:ph type="sldNum" sz="quarter" idx="12"/>
          </p:nvPr>
        </p:nvSpPr>
        <p:spPr/>
        <p:txBody>
          <a:bodyPr/>
          <a:lstStyle/>
          <a:p>
            <a:fld id="{B9E05B2D-66FC-4558-8D7A-C089D1737686}"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randomBar dir="vert"/>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9ED912A-2EDE-4DBC-8C60-18AB675EFE2F}" type="datetime1">
              <a:rPr lang="en-US" smtClean="0"/>
              <a:t>11/26/2012</a:t>
            </a:fld>
            <a:endParaRPr lang="en-US"/>
          </a:p>
        </p:txBody>
      </p:sp>
      <p:sp>
        <p:nvSpPr>
          <p:cNvPr id="6" name="Footer Placeholder 5"/>
          <p:cNvSpPr>
            <a:spLocks noGrp="1"/>
          </p:cNvSpPr>
          <p:nvPr>
            <p:ph type="ftr" sz="quarter" idx="11"/>
          </p:nvPr>
        </p:nvSpPr>
        <p:spPr/>
        <p:txBody>
          <a:bodyPr/>
          <a:lstStyle/>
          <a:p>
            <a:r>
              <a:rPr lang="en-US" smtClean="0"/>
              <a:t>davidschachter@gmail.com | davidschachter.com</a:t>
            </a:r>
            <a:endParaRPr lang="en-US"/>
          </a:p>
        </p:txBody>
      </p:sp>
      <p:sp>
        <p:nvSpPr>
          <p:cNvPr id="7" name="Slide Number Placeholder 6"/>
          <p:cNvSpPr>
            <a:spLocks noGrp="1"/>
          </p:cNvSpPr>
          <p:nvPr>
            <p:ph type="sldNum" sz="quarter" idx="12"/>
          </p:nvPr>
        </p:nvSpPr>
        <p:spPr/>
        <p:txBody>
          <a:bodyPr/>
          <a:lstStyle/>
          <a:p>
            <a:fld id="{B9E05B2D-66FC-4558-8D7A-C089D1737686}"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randomBar dir="vert"/>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9E05B2D-66FC-4558-8D7A-C089D1737686}" type="slidenum">
              <a:rPr lang="en-US" smtClean="0"/>
              <a:pPr/>
              <a:t>‹#›</a:t>
            </a:fld>
            <a:endParaRPr lang="en-US"/>
          </a:p>
        </p:txBody>
      </p:sp>
      <p:sp>
        <p:nvSpPr>
          <p:cNvPr id="8" name="Footer Placeholder 7"/>
          <p:cNvSpPr>
            <a:spLocks noGrp="1"/>
          </p:cNvSpPr>
          <p:nvPr>
            <p:ph type="ftr" sz="quarter" idx="11"/>
          </p:nvPr>
        </p:nvSpPr>
        <p:spPr/>
        <p:txBody>
          <a:bodyPr/>
          <a:lstStyle/>
          <a:p>
            <a:r>
              <a:rPr lang="en-US" smtClean="0"/>
              <a:t>davidschachter@gmail.com | davidschachter.com</a:t>
            </a:r>
            <a:endParaRPr lang="en-US"/>
          </a:p>
        </p:txBody>
      </p:sp>
      <p:sp>
        <p:nvSpPr>
          <p:cNvPr id="7" name="Date Placeholder 6"/>
          <p:cNvSpPr>
            <a:spLocks noGrp="1"/>
          </p:cNvSpPr>
          <p:nvPr>
            <p:ph type="dt" sz="half" idx="10"/>
          </p:nvPr>
        </p:nvSpPr>
        <p:spPr/>
        <p:txBody>
          <a:bodyPr/>
          <a:lstStyle/>
          <a:p>
            <a:fld id="{2B4C77B1-5CFB-4D18-B418-978719863A28}" type="datetime1">
              <a:rPr lang="en-US" smtClean="0"/>
              <a:t>11/26/2012</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randomBar dir="vert"/>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6162763-A78C-4E5C-A367-8863DA2C89A9}" type="datetime1">
              <a:rPr lang="en-US" smtClean="0"/>
              <a:t>11/26/2012</a:t>
            </a:fld>
            <a:endParaRPr lang="en-US"/>
          </a:p>
        </p:txBody>
      </p:sp>
      <p:sp>
        <p:nvSpPr>
          <p:cNvPr id="4" name="Footer Placeholder 3"/>
          <p:cNvSpPr>
            <a:spLocks noGrp="1"/>
          </p:cNvSpPr>
          <p:nvPr>
            <p:ph type="ftr" sz="quarter" idx="11"/>
          </p:nvPr>
        </p:nvSpPr>
        <p:spPr/>
        <p:txBody>
          <a:bodyPr/>
          <a:lstStyle/>
          <a:p>
            <a:r>
              <a:rPr lang="en-US" smtClean="0"/>
              <a:t>davidschachter@gmail.com | davidschachter.com</a:t>
            </a:r>
            <a:endParaRPr lang="en-US"/>
          </a:p>
        </p:txBody>
      </p:sp>
      <p:sp>
        <p:nvSpPr>
          <p:cNvPr id="5" name="Slide Number Placeholder 4"/>
          <p:cNvSpPr>
            <a:spLocks noGrp="1"/>
          </p:cNvSpPr>
          <p:nvPr>
            <p:ph type="sldNum" sz="quarter" idx="12"/>
          </p:nvPr>
        </p:nvSpPr>
        <p:spPr/>
        <p:txBody>
          <a:bodyPr/>
          <a:lstStyle/>
          <a:p>
            <a:fld id="{B9E05B2D-66FC-4558-8D7A-C089D1737686}"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transition>
    <p:randomBar dir="vert"/>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599DFB-24D9-459E-9D41-D0A9FCA982BE}" type="datetime1">
              <a:rPr lang="en-US" smtClean="0"/>
              <a:t>11/26/2012</a:t>
            </a:fld>
            <a:endParaRPr lang="en-US"/>
          </a:p>
        </p:txBody>
      </p:sp>
      <p:sp>
        <p:nvSpPr>
          <p:cNvPr id="3" name="Footer Placeholder 2"/>
          <p:cNvSpPr>
            <a:spLocks noGrp="1"/>
          </p:cNvSpPr>
          <p:nvPr>
            <p:ph type="ftr" sz="quarter" idx="11"/>
          </p:nvPr>
        </p:nvSpPr>
        <p:spPr/>
        <p:txBody>
          <a:bodyPr/>
          <a:lstStyle/>
          <a:p>
            <a:r>
              <a:rPr lang="en-US" smtClean="0"/>
              <a:t>davidschachter@gmail.com | davidschachter.com</a:t>
            </a:r>
            <a:endParaRPr lang="en-US"/>
          </a:p>
        </p:txBody>
      </p:sp>
      <p:sp>
        <p:nvSpPr>
          <p:cNvPr id="4" name="Slide Number Placeholder 3"/>
          <p:cNvSpPr>
            <a:spLocks noGrp="1"/>
          </p:cNvSpPr>
          <p:nvPr>
            <p:ph type="sldNum" sz="quarter" idx="12"/>
          </p:nvPr>
        </p:nvSpPr>
        <p:spPr/>
        <p:txBody>
          <a:bodyPr/>
          <a:lstStyle/>
          <a:p>
            <a:fld id="{B9E05B2D-66FC-4558-8D7A-C089D1737686}" type="slidenum">
              <a:rPr lang="en-US" smtClean="0"/>
              <a:pPr/>
              <a:t>‹#›</a:t>
            </a:fld>
            <a:endParaRPr lang="en-US"/>
          </a:p>
        </p:txBody>
      </p:sp>
    </p:spTree>
  </p:cSld>
  <p:clrMapOvr>
    <a:masterClrMapping/>
  </p:clrMapOvr>
  <p:transition>
    <p:randomBar dir="vert"/>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2557E417-A7E0-46B9-B160-1C43B36FE6FF}" type="datetime1">
              <a:rPr lang="en-US" smtClean="0"/>
              <a:t>11/26/2012</a:t>
            </a:fld>
            <a:endParaRPr lang="en-US"/>
          </a:p>
        </p:txBody>
      </p:sp>
      <p:sp>
        <p:nvSpPr>
          <p:cNvPr id="9" name="Slide Number Placeholder 8"/>
          <p:cNvSpPr>
            <a:spLocks noGrp="1"/>
          </p:cNvSpPr>
          <p:nvPr>
            <p:ph type="sldNum" sz="quarter" idx="15"/>
          </p:nvPr>
        </p:nvSpPr>
        <p:spPr/>
        <p:txBody>
          <a:bodyPr/>
          <a:lstStyle/>
          <a:p>
            <a:fld id="{B9E05B2D-66FC-4558-8D7A-C089D1737686}" type="slidenum">
              <a:rPr lang="en-US" smtClean="0"/>
              <a:pPr/>
              <a:t>‹#›</a:t>
            </a:fld>
            <a:endParaRPr lang="en-US"/>
          </a:p>
        </p:txBody>
      </p:sp>
      <p:sp>
        <p:nvSpPr>
          <p:cNvPr id="10" name="Footer Placeholder 9"/>
          <p:cNvSpPr>
            <a:spLocks noGrp="1"/>
          </p:cNvSpPr>
          <p:nvPr>
            <p:ph type="ftr" sz="quarter" idx="16"/>
          </p:nvPr>
        </p:nvSpPr>
        <p:spPr/>
        <p:txBody>
          <a:bodyPr/>
          <a:lstStyle/>
          <a:p>
            <a:r>
              <a:rPr lang="en-US" smtClean="0"/>
              <a:t>davidschachter@gmail.com | davidschachter.com</a:t>
            </a:r>
            <a:endParaRPr lang="en-US"/>
          </a:p>
        </p:txBody>
      </p:sp>
    </p:spTree>
  </p:cSld>
  <p:clrMapOvr>
    <a:masterClrMapping/>
  </p:clrMapOvr>
  <p:transition>
    <p:randomBar dir="vert"/>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7827CE74-F385-4798-AFA6-BD4630AED26B}" type="datetime1">
              <a:rPr lang="en-US" smtClean="0"/>
              <a:t>11/26/2012</a:t>
            </a:fld>
            <a:endParaRPr lang="en-US"/>
          </a:p>
        </p:txBody>
      </p:sp>
      <p:sp>
        <p:nvSpPr>
          <p:cNvPr id="9" name="Slide Number Placeholder 8"/>
          <p:cNvSpPr>
            <a:spLocks noGrp="1"/>
          </p:cNvSpPr>
          <p:nvPr>
            <p:ph type="sldNum" sz="quarter" idx="11"/>
          </p:nvPr>
        </p:nvSpPr>
        <p:spPr/>
        <p:txBody>
          <a:bodyPr/>
          <a:lstStyle/>
          <a:p>
            <a:fld id="{B9E05B2D-66FC-4558-8D7A-C089D1737686}" type="slidenum">
              <a:rPr lang="en-US" smtClean="0"/>
              <a:pPr/>
              <a:t>‹#›</a:t>
            </a:fld>
            <a:endParaRPr lang="en-US"/>
          </a:p>
        </p:txBody>
      </p:sp>
      <p:sp>
        <p:nvSpPr>
          <p:cNvPr id="10" name="Footer Placeholder 9"/>
          <p:cNvSpPr>
            <a:spLocks noGrp="1"/>
          </p:cNvSpPr>
          <p:nvPr>
            <p:ph type="ftr" sz="quarter" idx="12"/>
          </p:nvPr>
        </p:nvSpPr>
        <p:spPr/>
        <p:txBody>
          <a:bodyPr/>
          <a:lstStyle/>
          <a:p>
            <a:r>
              <a:rPr lang="en-US" smtClean="0"/>
              <a:t>davidschachter@gmail.com | davidschachter.com</a:t>
            </a:r>
            <a:endParaRPr lang="en-US"/>
          </a:p>
        </p:txBody>
      </p:sp>
    </p:spTree>
  </p:cSld>
  <p:clrMapOvr>
    <a:masterClrMapping/>
  </p:clrMapOvr>
  <p:transition>
    <p:randomBar dir="vert"/>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96BC73AC-77FD-4F89-A011-32309903DDDE}" type="datetime1">
              <a:rPr lang="en-US" smtClean="0"/>
              <a:t>11/26/2012</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r>
              <a:rPr lang="en-US" smtClean="0"/>
              <a:t>davidschachter@gmail.com | davidschachter.com</a:t>
            </a:r>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9E05B2D-66FC-4558-8D7A-C089D1737686}"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ransition>
    <p:randomBar dir="vert"/>
  </p:transition>
  <p:timing>
    <p:tnLst>
      <p:par>
        <p:cTn id="1" dur="indefinite" restart="never" nodeType="tmRoot"/>
      </p:par>
    </p:tnLst>
  </p:timing>
  <p:hf sldNum="0" hdr="0" ftr="0" dt="0"/>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8.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9.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hyperlink" Target="http://fractalbox.files.wordpress.com/2009/06/python_1.jpg" TargetMode="External"/></Relationships>
</file>

<file path=ppt/slides/_rels/slide3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6.xml"/><Relationship Id="rId1" Type="http://schemas.openxmlformats.org/officeDocument/2006/relationships/slideLayout" Target="../slideLayouts/slideLayout2.xml"/><Relationship Id="rId5" Type="http://schemas.openxmlformats.org/officeDocument/2006/relationships/hyperlink" Target="http://fractalbox.files.wordpress.com/2009/06/python_1.jpg" TargetMode="External"/><Relationship Id="rId4" Type="http://schemas.microsoft.com/office/2007/relationships/hdphoto" Target="../media/hdphoto1.wdp"/></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San Francisco Python </a:t>
            </a:r>
            <a:r>
              <a:rPr lang="en-US" dirty="0" err="1" smtClean="0"/>
              <a:t>Meetup</a:t>
            </a:r>
            <a:endParaRPr lang="en-US" dirty="0"/>
          </a:p>
          <a:p>
            <a:r>
              <a:rPr lang="en-US" dirty="0" smtClean="0"/>
              <a:t>Nov. 14, 2012</a:t>
            </a:r>
          </a:p>
        </p:txBody>
      </p:sp>
      <p:sp>
        <p:nvSpPr>
          <p:cNvPr id="2" name="Title 1"/>
          <p:cNvSpPr>
            <a:spLocks noGrp="1"/>
          </p:cNvSpPr>
          <p:nvPr>
            <p:ph type="ctrTitle"/>
          </p:nvPr>
        </p:nvSpPr>
        <p:spPr>
          <a:xfrm>
            <a:off x="457200" y="685800"/>
            <a:ext cx="8305800" cy="2729132"/>
          </a:xfrm>
        </p:spPr>
        <p:txBody>
          <a:bodyPr>
            <a:noAutofit/>
          </a:bodyPr>
          <a:lstStyle/>
          <a:p>
            <a:r>
              <a:rPr lang="en-US" sz="5400" b="1" dirty="0">
                <a:effectLst/>
              </a:rPr>
              <a:t>How to Speed Up A Python Program </a:t>
            </a:r>
            <a:r>
              <a:rPr lang="en-US" sz="5400" b="1" dirty="0" smtClean="0">
                <a:effectLst/>
              </a:rPr>
              <a:t>114,000 Times by </a:t>
            </a:r>
            <a:r>
              <a:rPr lang="en-US" sz="5400" b="1" dirty="0">
                <a:effectLst/>
              </a:rPr>
              <a:t>David </a:t>
            </a:r>
            <a:r>
              <a:rPr lang="en-US" sz="5400" b="1" dirty="0" err="1" smtClean="0">
                <a:effectLst/>
              </a:rPr>
              <a:t>Schachter</a:t>
            </a:r>
            <a:endParaRPr lang="en-US" sz="5400" b="1" dirty="0"/>
          </a:p>
        </p:txBody>
      </p:sp>
      <p:sp>
        <p:nvSpPr>
          <p:cNvPr id="4" name="TextBox 3"/>
          <p:cNvSpPr txBox="1"/>
          <p:nvPr/>
        </p:nvSpPr>
        <p:spPr>
          <a:xfrm>
            <a:off x="33647" y="6651584"/>
            <a:ext cx="9199954" cy="253916"/>
          </a:xfrm>
          <a:prstGeom prst="rect">
            <a:avLst/>
          </a:prstGeom>
          <a:noFill/>
        </p:spPr>
        <p:txBody>
          <a:bodyPr wrap="none" rtlCol="0">
            <a:spAutoFit/>
          </a:bodyPr>
          <a:lstStyle/>
          <a:p>
            <a:r>
              <a:rPr lang="en-US" sz="1050" dirty="0" smtClean="0">
                <a:solidFill>
                  <a:schemeClr val="tx1">
                    <a:lumMod val="75000"/>
                  </a:schemeClr>
                </a:solidFill>
                <a:latin typeface="Arial" pitchFamily="34" charset="0"/>
                <a:cs typeface="Arial" pitchFamily="34" charset="0"/>
              </a:rPr>
              <a:t>davidschachter@gmail.com                                                                                                                                                            https://davidschachter.com</a:t>
            </a:r>
          </a:p>
        </p:txBody>
      </p:sp>
    </p:spTree>
    <p:extLst>
      <p:ext uri="{BB962C8B-B14F-4D97-AF65-F5344CB8AC3E}">
        <p14:creationId xmlns:p14="http://schemas.microsoft.com/office/powerpoint/2010/main" val="1036001914"/>
      </p:ext>
    </p:extLst>
  </p:cSld>
  <p:clrMapOvr>
    <a:masterClrMapping/>
  </p:clrMapOvr>
  <p:transition>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19400" y="3124200"/>
            <a:ext cx="5867400" cy="3200400"/>
          </a:xfrm>
        </p:spPr>
        <p:txBody>
          <a:bodyPr>
            <a:normAutofit/>
          </a:bodyPr>
          <a:lstStyle/>
          <a:p>
            <a:pPr>
              <a:spcBef>
                <a:spcPts val="0"/>
              </a:spcBef>
              <a:buNone/>
            </a:pPr>
            <a:r>
              <a:rPr lang="en-US" sz="1400" dirty="0">
                <a:latin typeface="Courier New" pitchFamily="49" charset="0"/>
                <a:cs typeface="Courier New" pitchFamily="49" charset="0"/>
              </a:rPr>
              <a:t>jobs = </a:t>
            </a:r>
            <a:r>
              <a:rPr lang="en-US" sz="1400" dirty="0" err="1">
                <a:latin typeface="Courier New" pitchFamily="49" charset="0"/>
                <a:cs typeface="Courier New" pitchFamily="49" charset="0"/>
              </a:rPr>
              <a:t>cursor.execute</a:t>
            </a:r>
            <a:r>
              <a:rPr lang="en-US" sz="1400" dirty="0">
                <a:latin typeface="Courier New" pitchFamily="49" charset="0"/>
                <a:cs typeface="Courier New" pitchFamily="49" charset="0"/>
              </a:rPr>
              <a:t>(JOBS_SQL)</a:t>
            </a:r>
          </a:p>
          <a:p>
            <a:pPr>
              <a:spcBef>
                <a:spcPts val="0"/>
              </a:spcBef>
              <a:buNone/>
            </a:pPr>
            <a:r>
              <a:rPr lang="en-US" sz="1400" b="1" dirty="0">
                <a:solidFill>
                  <a:srgbClr val="FF0000"/>
                </a:solidFill>
                <a:latin typeface="Courier New" pitchFamily="49" charset="0"/>
                <a:cs typeface="Courier New" pitchFamily="49" charset="0"/>
              </a:rPr>
              <a:t>for job in jobs: </a:t>
            </a:r>
            <a:r>
              <a:rPr lang="en-US" sz="1400" b="1" i="1" dirty="0">
                <a:solidFill>
                  <a:srgbClr val="FF0000"/>
                </a:solidFill>
                <a:latin typeface="Courier New" pitchFamily="49" charset="0"/>
                <a:cs typeface="Courier New" pitchFamily="49" charset="0"/>
              </a:rPr>
              <a:t># Outer loop: hundreds of jobs</a:t>
            </a:r>
          </a:p>
          <a:p>
            <a:pPr>
              <a:spcBef>
                <a:spcPts val="0"/>
              </a:spcBef>
              <a:buNone/>
            </a:pPr>
            <a:r>
              <a:rPr lang="en-US" sz="1400" dirty="0">
                <a:latin typeface="Courier New" pitchFamily="49" charset="0"/>
                <a:cs typeface="Courier New" pitchFamily="49" charset="0"/>
              </a:rPr>
              <a:t>  rows = </a:t>
            </a:r>
            <a:r>
              <a:rPr lang="en-US" sz="1400" dirty="0" err="1">
                <a:latin typeface="Courier New" pitchFamily="49" charset="0"/>
                <a:cs typeface="Courier New" pitchFamily="49" charset="0"/>
              </a:rPr>
              <a:t>cursor.execute</a:t>
            </a:r>
            <a:r>
              <a:rPr lang="en-US" sz="1400" dirty="0">
                <a:latin typeface="Courier New" pitchFamily="49" charset="0"/>
                <a:cs typeface="Courier New" pitchFamily="49" charset="0"/>
              </a:rPr>
              <a:t>(DATA_SQL % job)</a:t>
            </a:r>
          </a:p>
          <a:p>
            <a:pPr>
              <a:spcBef>
                <a:spcPts val="0"/>
              </a:spcBef>
              <a:buNone/>
            </a:pPr>
            <a:r>
              <a:rPr lang="en-US" sz="1400" dirty="0">
                <a:latin typeface="Courier New" pitchFamily="49" charset="0"/>
                <a:cs typeface="Courier New" pitchFamily="49" charset="0"/>
              </a:rPr>
              <a:t>  data = </a:t>
            </a:r>
            <a:r>
              <a:rPr lang="en-US" sz="1400" dirty="0" err="1">
                <a:latin typeface="Courier New" pitchFamily="49" charset="0"/>
                <a:cs typeface="Courier New" pitchFamily="49" charset="0"/>
              </a:rPr>
              <a:t>numpy.array</a:t>
            </a:r>
            <a:r>
              <a:rPr lang="en-US" sz="1400" dirty="0">
                <a:latin typeface="Courier New" pitchFamily="49" charset="0"/>
                <a:cs typeface="Courier New" pitchFamily="49" charset="0"/>
              </a:rPr>
              <a:t>(rows)</a:t>
            </a:r>
          </a:p>
          <a:p>
            <a:pPr>
              <a:spcBef>
                <a:spcPts val="0"/>
              </a:spcBef>
              <a:buNone/>
            </a:pPr>
            <a:r>
              <a:rPr lang="en-US" sz="1400" dirty="0">
                <a:latin typeface="Courier New" pitchFamily="49" charset="0"/>
                <a:cs typeface="Courier New" pitchFamily="49" charset="0"/>
              </a:rPr>
              <a:t>  </a:t>
            </a:r>
            <a:r>
              <a:rPr lang="en-US" sz="1400" b="1" dirty="0">
                <a:solidFill>
                  <a:srgbClr val="00B0F0"/>
                </a:solidFill>
                <a:latin typeface="Courier New" pitchFamily="49" charset="0"/>
                <a:cs typeface="Courier New" pitchFamily="49" charset="0"/>
              </a:rPr>
              <a:t>for </a:t>
            </a:r>
            <a:r>
              <a:rPr lang="en-US" sz="1400" b="1" dirty="0" err="1">
                <a:solidFill>
                  <a:srgbClr val="00B0F0"/>
                </a:solidFill>
                <a:latin typeface="Courier New" pitchFamily="49" charset="0"/>
                <a:cs typeface="Courier New" pitchFamily="49" charset="0"/>
              </a:rPr>
              <a:t>i</a:t>
            </a:r>
            <a:r>
              <a:rPr lang="en-US" sz="1400" b="1" dirty="0">
                <a:solidFill>
                  <a:srgbClr val="00B0F0"/>
                </a:solidFill>
                <a:latin typeface="Courier New" pitchFamily="49" charset="0"/>
                <a:cs typeface="Courier New" pitchFamily="49" charset="0"/>
              </a:rPr>
              <a:t> in range(500): </a:t>
            </a:r>
            <a:r>
              <a:rPr lang="en-US" sz="1400" b="1" i="1" dirty="0">
                <a:solidFill>
                  <a:srgbClr val="00B0F0"/>
                </a:solidFill>
                <a:latin typeface="Courier New" pitchFamily="49" charset="0"/>
                <a:cs typeface="Courier New" pitchFamily="49" charset="0"/>
              </a:rPr>
              <a:t># Middle loop: 500 samples</a:t>
            </a:r>
          </a:p>
          <a:p>
            <a:pPr>
              <a:spcBef>
                <a:spcPts val="0"/>
              </a:spcBef>
              <a:buNone/>
            </a:pP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resample_indices</a:t>
            </a:r>
            <a:r>
              <a:rPr lang="en-US" sz="1400" dirty="0">
                <a:latin typeface="Courier New" pitchFamily="49" charset="0"/>
                <a:cs typeface="Courier New" pitchFamily="49" charset="0"/>
              </a:rPr>
              <a:t> = </a:t>
            </a:r>
            <a:r>
              <a:rPr lang="en-US" sz="1400" dirty="0" err="1">
                <a:latin typeface="Courier New" pitchFamily="49" charset="0"/>
                <a:cs typeface="Courier New" pitchFamily="49" charset="0"/>
              </a:rPr>
              <a:t>random_array</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len</a:t>
            </a:r>
            <a:r>
              <a:rPr lang="en-US" sz="1400" dirty="0">
                <a:latin typeface="Courier New" pitchFamily="49" charset="0"/>
                <a:cs typeface="Courier New" pitchFamily="49" charset="0"/>
              </a:rPr>
              <a:t>(data))</a:t>
            </a:r>
          </a:p>
          <a:p>
            <a:pPr>
              <a:spcBef>
                <a:spcPts val="0"/>
              </a:spcBef>
              <a:buNone/>
            </a:pPr>
            <a:r>
              <a:rPr lang="en-US" sz="1400" b="1" dirty="0">
                <a:solidFill>
                  <a:srgbClr val="FFFF00"/>
                </a:solidFill>
                <a:latin typeface="Courier New" pitchFamily="49" charset="0"/>
                <a:cs typeface="Courier New" pitchFamily="49" charset="0"/>
              </a:rPr>
              <a:t>    </a:t>
            </a:r>
            <a:r>
              <a:rPr lang="en-US" sz="1400" b="1" i="1" dirty="0">
                <a:solidFill>
                  <a:srgbClr val="FFFF00"/>
                </a:solidFill>
                <a:latin typeface="Courier New" pitchFamily="49" charset="0"/>
                <a:cs typeface="Courier New" pitchFamily="49" charset="0"/>
              </a:rPr>
              <a:t># </a:t>
            </a:r>
            <a:r>
              <a:rPr lang="en-US" sz="1400" b="1" i="1" dirty="0" smtClean="0">
                <a:solidFill>
                  <a:srgbClr val="FFFF00"/>
                </a:solidFill>
                <a:latin typeface="Courier New" pitchFamily="49" charset="0"/>
                <a:cs typeface="Courier New" pitchFamily="49" charset="0"/>
              </a:rPr>
              <a:t>Three </a:t>
            </a:r>
            <a:r>
              <a:rPr lang="en-US" sz="1400" b="1" i="1" dirty="0">
                <a:solidFill>
                  <a:srgbClr val="FFFF00"/>
                </a:solidFill>
                <a:latin typeface="Courier New" pitchFamily="49" charset="0"/>
                <a:cs typeface="Courier New" pitchFamily="49" charset="0"/>
              </a:rPr>
              <a:t>inner loops: millions of rows</a:t>
            </a:r>
            <a:endParaRPr lang="en-US" sz="1400" i="1" dirty="0">
              <a:latin typeface="Courier New" pitchFamily="49" charset="0"/>
              <a:cs typeface="Courier New" pitchFamily="49" charset="0"/>
            </a:endParaRPr>
          </a:p>
          <a:p>
            <a:pPr>
              <a:spcBef>
                <a:spcPts val="0"/>
              </a:spcBef>
              <a:buNone/>
            </a:pPr>
            <a:r>
              <a:rPr lang="en-US" sz="1400" dirty="0">
                <a:latin typeface="Courier New" pitchFamily="49" charset="0"/>
                <a:cs typeface="Courier New" pitchFamily="49" charset="0"/>
              </a:rPr>
              <a:t>    </a:t>
            </a:r>
            <a:r>
              <a:rPr lang="en-US" sz="1400" b="1" dirty="0" err="1">
                <a:solidFill>
                  <a:srgbClr val="FFFF00"/>
                </a:solidFill>
                <a:latin typeface="Courier New" pitchFamily="49" charset="0"/>
                <a:cs typeface="Courier New" pitchFamily="49" charset="0"/>
              </a:rPr>
              <a:t>new_data</a:t>
            </a:r>
            <a:r>
              <a:rPr lang="en-US" sz="1400" b="1" dirty="0">
                <a:solidFill>
                  <a:srgbClr val="FFFF00"/>
                </a:solidFill>
                <a:latin typeface="Courier New" pitchFamily="49" charset="0"/>
                <a:cs typeface="Courier New" pitchFamily="49" charset="0"/>
              </a:rPr>
              <a:t> = data[</a:t>
            </a:r>
            <a:r>
              <a:rPr lang="en-US" sz="1400" b="1" dirty="0" err="1">
                <a:solidFill>
                  <a:srgbClr val="FFFF00"/>
                </a:solidFill>
                <a:latin typeface="Courier New" pitchFamily="49" charset="0"/>
                <a:cs typeface="Courier New" pitchFamily="49" charset="0"/>
              </a:rPr>
              <a:t>resample_indices</a:t>
            </a:r>
            <a:r>
              <a:rPr lang="en-US" sz="1400" b="1" dirty="0">
                <a:solidFill>
                  <a:srgbClr val="FFFF00"/>
                </a:solidFill>
                <a:latin typeface="Courier New" pitchFamily="49" charset="0"/>
                <a:cs typeface="Courier New" pitchFamily="49" charset="0"/>
              </a:rPr>
              <a:t>]</a:t>
            </a:r>
          </a:p>
          <a:p>
            <a:pPr>
              <a:spcBef>
                <a:spcPts val="0"/>
              </a:spcBef>
              <a:buNone/>
            </a:pPr>
            <a:endParaRPr lang="en-US" sz="1400" b="1" dirty="0">
              <a:solidFill>
                <a:srgbClr val="FFFF00"/>
              </a:solidFill>
              <a:latin typeface="Courier New" pitchFamily="49" charset="0"/>
              <a:cs typeface="Courier New" pitchFamily="49" charset="0"/>
            </a:endParaRPr>
          </a:p>
          <a:p>
            <a:pPr>
              <a:spcBef>
                <a:spcPts val="0"/>
              </a:spcBef>
              <a:buNone/>
            </a:pPr>
            <a:r>
              <a:rPr lang="en-US" sz="1400" b="1" dirty="0">
                <a:solidFill>
                  <a:srgbClr val="FFFF00"/>
                </a:solidFill>
                <a:latin typeface="Courier New" pitchFamily="49" charset="0"/>
                <a:cs typeface="Courier New" pitchFamily="49" charset="0"/>
              </a:rPr>
              <a:t>    </a:t>
            </a:r>
            <a:r>
              <a:rPr lang="en-US" sz="1400" b="1" dirty="0" err="1">
                <a:solidFill>
                  <a:srgbClr val="FFFF00"/>
                </a:solidFill>
                <a:latin typeface="Courier New" pitchFamily="49" charset="0"/>
                <a:cs typeface="Courier New" pitchFamily="49" charset="0"/>
              </a:rPr>
              <a:t>sums_T</a:t>
            </a:r>
            <a:r>
              <a:rPr lang="en-US" sz="1400" b="1" dirty="0">
                <a:solidFill>
                  <a:srgbClr val="FFFF00"/>
                </a:solidFill>
                <a:latin typeface="Courier New" pitchFamily="49" charset="0"/>
                <a:cs typeface="Courier New" pitchFamily="49" charset="0"/>
              </a:rPr>
              <a:t>[</a:t>
            </a:r>
            <a:r>
              <a:rPr lang="en-US" sz="1400" b="1" dirty="0" err="1">
                <a:solidFill>
                  <a:srgbClr val="FFFF00"/>
                </a:solidFill>
                <a:latin typeface="Courier New" pitchFamily="49" charset="0"/>
                <a:cs typeface="Courier New" pitchFamily="49" charset="0"/>
              </a:rPr>
              <a:t>i</a:t>
            </a:r>
            <a:r>
              <a:rPr lang="en-US" sz="1400" b="1" dirty="0">
                <a:solidFill>
                  <a:srgbClr val="FFFF00"/>
                </a:solidFill>
                <a:latin typeface="Courier New" pitchFamily="49" charset="0"/>
                <a:cs typeface="Courier New" pitchFamily="49" charset="0"/>
              </a:rPr>
              <a:t>] = </a:t>
            </a:r>
            <a:r>
              <a:rPr lang="en-US" sz="1400" b="1" dirty="0" err="1">
                <a:solidFill>
                  <a:srgbClr val="FFFF00"/>
                </a:solidFill>
                <a:latin typeface="Courier New" pitchFamily="49" charset="0"/>
                <a:cs typeface="Courier New" pitchFamily="49" charset="0"/>
              </a:rPr>
              <a:t>numpy.sum</a:t>
            </a:r>
            <a:r>
              <a:rPr lang="en-US" sz="1400" b="1" dirty="0">
                <a:solidFill>
                  <a:srgbClr val="FFFF00"/>
                </a:solidFill>
                <a:latin typeface="Courier New" pitchFamily="49" charset="0"/>
                <a:cs typeface="Courier New" pitchFamily="49" charset="0"/>
              </a:rPr>
              <a:t>(</a:t>
            </a:r>
            <a:r>
              <a:rPr lang="en-US" sz="1400" b="1" dirty="0" err="1">
                <a:solidFill>
                  <a:srgbClr val="FFFF00"/>
                </a:solidFill>
                <a:latin typeface="Courier New" pitchFamily="49" charset="0"/>
                <a:cs typeface="Courier New" pitchFamily="49" charset="0"/>
              </a:rPr>
              <a:t>new_data</a:t>
            </a:r>
            <a:r>
              <a:rPr lang="en-US" sz="1400" b="1" dirty="0">
                <a:solidFill>
                  <a:srgbClr val="FFFF00"/>
                </a:solidFill>
                <a:latin typeface="Courier New" pitchFamily="49" charset="0"/>
                <a:cs typeface="Courier New" pitchFamily="49" charset="0"/>
              </a:rPr>
              <a:t>[where  </a:t>
            </a:r>
            <a:r>
              <a:rPr lang="en-US" sz="1400" b="1" i="1" dirty="0">
                <a:solidFill>
                  <a:srgbClr val="FFFF00"/>
                </a:solidFill>
                <a:latin typeface="Courier New" pitchFamily="49" charset="0"/>
                <a:cs typeface="Courier New" pitchFamily="49" charset="0"/>
              </a:rPr>
              <a:t>something</a:t>
            </a:r>
            <a:r>
              <a:rPr lang="en-US" sz="1400" b="1" dirty="0">
                <a:solidFill>
                  <a:srgbClr val="FFFF00"/>
                </a:solidFill>
                <a:latin typeface="Courier New" pitchFamily="49" charset="0"/>
                <a:cs typeface="Courier New" pitchFamily="49" charset="0"/>
              </a:rPr>
              <a:t>])</a:t>
            </a:r>
          </a:p>
          <a:p>
            <a:pPr>
              <a:spcBef>
                <a:spcPts val="0"/>
              </a:spcBef>
              <a:buNone/>
            </a:pPr>
            <a:r>
              <a:rPr lang="en-US" sz="1400" b="1" dirty="0">
                <a:solidFill>
                  <a:srgbClr val="FFFF00"/>
                </a:solidFill>
                <a:latin typeface="Courier New" pitchFamily="49" charset="0"/>
                <a:cs typeface="Courier New" pitchFamily="49" charset="0"/>
              </a:rPr>
              <a:t>    </a:t>
            </a:r>
            <a:r>
              <a:rPr lang="en-US" sz="1400" b="1" dirty="0" err="1">
                <a:solidFill>
                  <a:srgbClr val="FFFF00"/>
                </a:solidFill>
                <a:latin typeface="Courier New" pitchFamily="49" charset="0"/>
                <a:cs typeface="Courier New" pitchFamily="49" charset="0"/>
              </a:rPr>
              <a:t>sums_F</a:t>
            </a:r>
            <a:r>
              <a:rPr lang="en-US" sz="1400" b="1" dirty="0">
                <a:solidFill>
                  <a:srgbClr val="FFFF00"/>
                </a:solidFill>
                <a:latin typeface="Courier New" pitchFamily="49" charset="0"/>
                <a:cs typeface="Courier New" pitchFamily="49" charset="0"/>
              </a:rPr>
              <a:t>[</a:t>
            </a:r>
            <a:r>
              <a:rPr lang="en-US" sz="1400" b="1" dirty="0" err="1">
                <a:solidFill>
                  <a:srgbClr val="FFFF00"/>
                </a:solidFill>
                <a:latin typeface="Courier New" pitchFamily="49" charset="0"/>
                <a:cs typeface="Courier New" pitchFamily="49" charset="0"/>
              </a:rPr>
              <a:t>i</a:t>
            </a:r>
            <a:r>
              <a:rPr lang="en-US" sz="1400" b="1" dirty="0">
                <a:solidFill>
                  <a:srgbClr val="FFFF00"/>
                </a:solidFill>
                <a:latin typeface="Courier New" pitchFamily="49" charset="0"/>
                <a:cs typeface="Courier New" pitchFamily="49" charset="0"/>
              </a:rPr>
              <a:t>] = </a:t>
            </a:r>
            <a:r>
              <a:rPr lang="en-US" sz="1400" b="1" dirty="0" err="1">
                <a:solidFill>
                  <a:srgbClr val="FFFF00"/>
                </a:solidFill>
                <a:latin typeface="Courier New" pitchFamily="49" charset="0"/>
                <a:cs typeface="Courier New" pitchFamily="49" charset="0"/>
              </a:rPr>
              <a:t>numpy.sum</a:t>
            </a:r>
            <a:r>
              <a:rPr lang="en-US" sz="1400" b="1" dirty="0">
                <a:solidFill>
                  <a:srgbClr val="FFFF00"/>
                </a:solidFill>
                <a:latin typeface="Courier New" pitchFamily="49" charset="0"/>
                <a:cs typeface="Courier New" pitchFamily="49" charset="0"/>
              </a:rPr>
              <a:t>(</a:t>
            </a:r>
            <a:r>
              <a:rPr lang="en-US" sz="1400" b="1" dirty="0" err="1">
                <a:solidFill>
                  <a:srgbClr val="FFFF00"/>
                </a:solidFill>
                <a:latin typeface="Courier New" pitchFamily="49" charset="0"/>
                <a:cs typeface="Courier New" pitchFamily="49" charset="0"/>
              </a:rPr>
              <a:t>new_data</a:t>
            </a:r>
            <a:r>
              <a:rPr lang="en-US" sz="1400" b="1" dirty="0">
                <a:solidFill>
                  <a:srgbClr val="FFFF00"/>
                </a:solidFill>
                <a:latin typeface="Courier New" pitchFamily="49" charset="0"/>
                <a:cs typeface="Courier New" pitchFamily="49" charset="0"/>
              </a:rPr>
              <a:t>[where !</a:t>
            </a:r>
            <a:r>
              <a:rPr lang="en-US" sz="1400" b="1" i="1" dirty="0">
                <a:solidFill>
                  <a:srgbClr val="FFFF00"/>
                </a:solidFill>
                <a:latin typeface="Courier New" pitchFamily="49" charset="0"/>
                <a:cs typeface="Courier New" pitchFamily="49" charset="0"/>
              </a:rPr>
              <a:t>something</a:t>
            </a:r>
            <a:r>
              <a:rPr lang="en-US" sz="1400" b="1" dirty="0">
                <a:solidFill>
                  <a:srgbClr val="FFFF00"/>
                </a:solidFill>
                <a:latin typeface="Courier New" pitchFamily="49" charset="0"/>
                <a:cs typeface="Courier New" pitchFamily="49" charset="0"/>
              </a:rPr>
              <a:t>])</a:t>
            </a:r>
          </a:p>
          <a:p>
            <a:pPr>
              <a:spcBef>
                <a:spcPts val="0"/>
              </a:spcBef>
              <a:buNone/>
            </a:pPr>
            <a:endParaRPr lang="en-US" sz="1400" dirty="0">
              <a:latin typeface="Courier New" pitchFamily="49" charset="0"/>
              <a:cs typeface="Courier New" pitchFamily="49" charset="0"/>
            </a:endParaRPr>
          </a:p>
          <a:p>
            <a:pPr>
              <a:spcBef>
                <a:spcPts val="0"/>
              </a:spcBef>
              <a:buNone/>
            </a:pP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cursor.insert</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generate_sql</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sums_T</a:t>
            </a:r>
            <a:r>
              <a:rPr lang="en-US" sz="1400" dirty="0">
                <a:latin typeface="Courier New" pitchFamily="49" charset="0"/>
                <a:cs typeface="Courier New" pitchFamily="49" charset="0"/>
              </a:rPr>
              <a:t>))</a:t>
            </a:r>
          </a:p>
          <a:p>
            <a:pPr>
              <a:spcBef>
                <a:spcPts val="0"/>
              </a:spcBef>
              <a:buNone/>
            </a:pP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cursor.insert</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generate_sql</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sums_F</a:t>
            </a:r>
            <a:r>
              <a:rPr lang="en-US" sz="1400" dirty="0">
                <a:latin typeface="Courier New" pitchFamily="49" charset="0"/>
                <a:cs typeface="Courier New" pitchFamily="49" charset="0"/>
              </a:rPr>
              <a:t>))</a:t>
            </a:r>
          </a:p>
        </p:txBody>
      </p:sp>
      <p:sp>
        <p:nvSpPr>
          <p:cNvPr id="2" name="Title 1"/>
          <p:cNvSpPr>
            <a:spLocks noGrp="1"/>
          </p:cNvSpPr>
          <p:nvPr>
            <p:ph type="title"/>
          </p:nvPr>
        </p:nvSpPr>
        <p:spPr/>
        <p:txBody>
          <a:bodyPr>
            <a:normAutofit/>
          </a:bodyPr>
          <a:lstStyle/>
          <a:p>
            <a:pPr marL="457200" indent="-457200">
              <a:spcBef>
                <a:spcPts val="0"/>
              </a:spcBef>
            </a:pPr>
            <a:r>
              <a:rPr lang="en-US" sz="4400" i="1" dirty="0" smtClean="0">
                <a:cs typeface="Courier New" pitchFamily="49" charset="0"/>
              </a:rPr>
              <a:t>Introduce Pipeline </a:t>
            </a:r>
            <a:r>
              <a:rPr lang="en-US" sz="4400" i="1" dirty="0">
                <a:cs typeface="Courier New" pitchFamily="49" charset="0"/>
              </a:rPr>
              <a:t>P</a:t>
            </a:r>
            <a:r>
              <a:rPr lang="en-US" sz="4400" i="1" dirty="0" smtClean="0">
                <a:cs typeface="Courier New" pitchFamily="49" charset="0"/>
              </a:rPr>
              <a:t>arallelism</a:t>
            </a:r>
            <a:endParaRPr lang="en-US" sz="4400" i="1" dirty="0">
              <a:cs typeface="Courier New" pitchFamily="49" charset="0"/>
            </a:endParaRPr>
          </a:p>
        </p:txBody>
      </p:sp>
      <p:sp>
        <p:nvSpPr>
          <p:cNvPr id="10" name="Content Placeholder 2"/>
          <p:cNvSpPr txBox="1">
            <a:spLocks/>
          </p:cNvSpPr>
          <p:nvPr/>
        </p:nvSpPr>
        <p:spPr>
          <a:xfrm>
            <a:off x="685800" y="1524000"/>
            <a:ext cx="8001000" cy="4800600"/>
          </a:xfrm>
          <a:prstGeom prst="rect">
            <a:avLst/>
          </a:prstGeom>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0" indent="0">
              <a:spcBef>
                <a:spcPts val="0"/>
              </a:spcBef>
              <a:buNone/>
            </a:pPr>
            <a:r>
              <a:rPr lang="en-US" sz="2800" dirty="0">
                <a:cs typeface="Courier New" pitchFamily="49" charset="0"/>
              </a:rPr>
              <a:t>S</a:t>
            </a:r>
            <a:r>
              <a:rPr lang="en-US" sz="2800" dirty="0" smtClean="0">
                <a:cs typeface="Courier New" pitchFamily="49" charset="0"/>
              </a:rPr>
              <a:t>plit </a:t>
            </a:r>
            <a:r>
              <a:rPr lang="en-US" sz="2800" dirty="0">
                <a:cs typeface="Courier New" pitchFamily="49" charset="0"/>
              </a:rPr>
              <a:t>program into </a:t>
            </a:r>
            <a:r>
              <a:rPr lang="en-US" sz="2800" dirty="0" err="1" smtClean="0">
                <a:cs typeface="Courier New" pitchFamily="49" charset="0"/>
              </a:rPr>
              <a:t>Fetcher</a:t>
            </a:r>
            <a:r>
              <a:rPr lang="en-US" sz="2800" dirty="0" err="1" smtClean="0">
                <a:cs typeface="Courier New" pitchFamily="49" charset="0"/>
                <a:sym typeface="Wingdings" pitchFamily="2" charset="2"/>
              </a:rPr>
              <a:t></a:t>
            </a:r>
            <a:r>
              <a:rPr lang="en-US" sz="2800" dirty="0" err="1" smtClean="0">
                <a:cs typeface="Courier New" pitchFamily="49" charset="0"/>
              </a:rPr>
              <a:t>Analyzer</a:t>
            </a:r>
            <a:r>
              <a:rPr lang="en-US" sz="2800" dirty="0" err="1" smtClean="0">
                <a:cs typeface="Courier New" pitchFamily="49" charset="0"/>
                <a:sym typeface="Wingdings" pitchFamily="2" charset="2"/>
              </a:rPr>
              <a:t></a:t>
            </a:r>
            <a:r>
              <a:rPr lang="en-US" sz="2800" dirty="0" err="1" smtClean="0">
                <a:cs typeface="Courier New" pitchFamily="49" charset="0"/>
              </a:rPr>
              <a:t>Writer</a:t>
            </a:r>
            <a:endParaRPr lang="en-US" sz="2800" dirty="0" smtClean="0">
              <a:cs typeface="Courier New" pitchFamily="49" charset="0"/>
            </a:endParaRPr>
          </a:p>
          <a:p>
            <a:pPr marL="0" indent="0">
              <a:spcBef>
                <a:spcPts val="0"/>
              </a:spcBef>
              <a:buNone/>
            </a:pPr>
            <a:endParaRPr lang="en-US" sz="2800" dirty="0">
              <a:cs typeface="Courier New" pitchFamily="49" charset="0"/>
            </a:endParaRPr>
          </a:p>
          <a:p>
            <a:pPr>
              <a:spcBef>
                <a:spcPts val="0"/>
              </a:spcBef>
            </a:pPr>
            <a:r>
              <a:rPr lang="en-US" sz="2400" dirty="0" smtClean="0">
                <a:cs typeface="Courier New" pitchFamily="49" charset="0"/>
              </a:rPr>
              <a:t>Faster due to overlap of </a:t>
            </a:r>
            <a:r>
              <a:rPr lang="en-US" sz="2400" dirty="0">
                <a:cs typeface="Courier New" pitchFamily="49" charset="0"/>
              </a:rPr>
              <a:t>RDBMS </a:t>
            </a:r>
            <a:r>
              <a:rPr lang="en-US" sz="2400" dirty="0" smtClean="0">
                <a:cs typeface="Courier New" pitchFamily="49" charset="0"/>
              </a:rPr>
              <a:t>and compute</a:t>
            </a:r>
          </a:p>
          <a:p>
            <a:pPr>
              <a:spcBef>
                <a:spcPts val="0"/>
              </a:spcBef>
            </a:pPr>
            <a:r>
              <a:rPr lang="en-US" sz="2400" dirty="0" smtClean="0">
                <a:cs typeface="Courier New" pitchFamily="49" charset="0"/>
                <a:sym typeface="Wingdings" pitchFamily="2" charset="2"/>
              </a:rPr>
              <a:t>Simpler</a:t>
            </a:r>
            <a:br>
              <a:rPr lang="en-US" sz="2400" dirty="0" smtClean="0">
                <a:cs typeface="Courier New" pitchFamily="49" charset="0"/>
                <a:sym typeface="Wingdings" pitchFamily="2" charset="2"/>
              </a:rPr>
            </a:br>
            <a:r>
              <a:rPr lang="en-US" sz="2400" dirty="0" smtClean="0">
                <a:cs typeface="Courier New" pitchFamily="49" charset="0"/>
                <a:sym typeface="Wingdings" pitchFamily="2" charset="2"/>
              </a:rPr>
              <a:t>programs</a:t>
            </a:r>
          </a:p>
          <a:p>
            <a:pPr>
              <a:spcBef>
                <a:spcPts val="0"/>
              </a:spcBef>
            </a:pPr>
            <a:r>
              <a:rPr lang="en-US" sz="2400" dirty="0" smtClean="0">
                <a:cs typeface="Courier New" pitchFamily="49" charset="0"/>
                <a:sym typeface="Wingdings" pitchFamily="2" charset="2"/>
              </a:rPr>
              <a:t>Quicker</a:t>
            </a:r>
            <a:br>
              <a:rPr lang="en-US" sz="2400" dirty="0" smtClean="0">
                <a:cs typeface="Courier New" pitchFamily="49" charset="0"/>
                <a:sym typeface="Wingdings" pitchFamily="2" charset="2"/>
              </a:rPr>
            </a:br>
            <a:r>
              <a:rPr lang="en-US" sz="2400" dirty="0" smtClean="0">
                <a:cs typeface="Courier New" pitchFamily="49" charset="0"/>
                <a:sym typeface="Wingdings" pitchFamily="2" charset="2"/>
              </a:rPr>
              <a:t>re-runs</a:t>
            </a:r>
          </a:p>
          <a:p>
            <a:pPr marL="0" indent="0">
              <a:spcBef>
                <a:spcPts val="0"/>
              </a:spcBef>
              <a:buNone/>
            </a:pPr>
            <a:endParaRPr lang="en-US" sz="2400" dirty="0" smtClean="0">
              <a:cs typeface="Courier New" pitchFamily="49" charset="0"/>
              <a:sym typeface="Wingdings" pitchFamily="2" charset="2"/>
            </a:endParaRPr>
          </a:p>
          <a:p>
            <a:pPr marL="0" indent="0">
              <a:spcBef>
                <a:spcPts val="0"/>
              </a:spcBef>
              <a:buNone/>
            </a:pPr>
            <a:endParaRPr lang="en-US" sz="2400" dirty="0">
              <a:cs typeface="Courier New" pitchFamily="49" charset="0"/>
              <a:sym typeface="Wingdings" pitchFamily="2" charset="2"/>
            </a:endParaRPr>
          </a:p>
          <a:p>
            <a:pPr marL="0" indent="0">
              <a:spcBef>
                <a:spcPts val="0"/>
              </a:spcBef>
              <a:buNone/>
            </a:pPr>
            <a:endParaRPr lang="en-US" sz="1000" dirty="0" smtClean="0">
              <a:cs typeface="Courier New" pitchFamily="49" charset="0"/>
              <a:sym typeface="Wingdings" pitchFamily="2" charset="2"/>
            </a:endParaRPr>
          </a:p>
          <a:p>
            <a:pPr marL="0" indent="0">
              <a:spcBef>
                <a:spcPts val="0"/>
              </a:spcBef>
              <a:buNone/>
            </a:pPr>
            <a:r>
              <a:rPr lang="en-US" sz="2400" dirty="0" smtClean="0">
                <a:cs typeface="Courier New" pitchFamily="49" charset="0"/>
                <a:sym typeface="Wingdings" pitchFamily="2" charset="2"/>
              </a:rPr>
              <a:t>2X speedup,</a:t>
            </a:r>
            <a:br>
              <a:rPr lang="en-US" sz="2400" dirty="0" smtClean="0">
                <a:cs typeface="Courier New" pitchFamily="49" charset="0"/>
                <a:sym typeface="Wingdings" pitchFamily="2" charset="2"/>
              </a:rPr>
            </a:br>
            <a:r>
              <a:rPr lang="en-US" sz="2400" dirty="0" smtClean="0">
                <a:cs typeface="Courier New" pitchFamily="49" charset="0"/>
                <a:sym typeface="Wingdings" pitchFamily="2" charset="2"/>
              </a:rPr>
              <a:t>then less over</a:t>
            </a:r>
            <a:br>
              <a:rPr lang="en-US" sz="2400" dirty="0" smtClean="0">
                <a:cs typeface="Courier New" pitchFamily="49" charset="0"/>
                <a:sym typeface="Wingdings" pitchFamily="2" charset="2"/>
              </a:rPr>
            </a:br>
            <a:r>
              <a:rPr lang="en-US" sz="2400" dirty="0" smtClean="0">
                <a:cs typeface="Courier New" pitchFamily="49" charset="0"/>
                <a:sym typeface="Wingdings" pitchFamily="2" charset="2"/>
              </a:rPr>
              <a:t>time</a:t>
            </a:r>
          </a:p>
        </p:txBody>
      </p:sp>
      <p:sp>
        <p:nvSpPr>
          <p:cNvPr id="8" name="TextBox 7"/>
          <p:cNvSpPr txBox="1"/>
          <p:nvPr/>
        </p:nvSpPr>
        <p:spPr>
          <a:xfrm>
            <a:off x="33647" y="6651584"/>
            <a:ext cx="9199954" cy="253916"/>
          </a:xfrm>
          <a:prstGeom prst="rect">
            <a:avLst/>
          </a:prstGeom>
          <a:noFill/>
        </p:spPr>
        <p:txBody>
          <a:bodyPr wrap="none" rtlCol="0">
            <a:spAutoFit/>
          </a:bodyPr>
          <a:lstStyle/>
          <a:p>
            <a:r>
              <a:rPr lang="en-US" sz="1050" dirty="0" smtClean="0">
                <a:solidFill>
                  <a:schemeClr val="tx1">
                    <a:lumMod val="75000"/>
                  </a:schemeClr>
                </a:solidFill>
                <a:latin typeface="Arial" pitchFamily="34" charset="0"/>
                <a:cs typeface="Arial" pitchFamily="34" charset="0"/>
              </a:rPr>
              <a:t>davidschachter@gmail.com                                                                                                                                                            https://davidschachter.com</a:t>
            </a:r>
          </a:p>
        </p:txBody>
      </p:sp>
    </p:spTree>
    <p:extLst>
      <p:ext uri="{BB962C8B-B14F-4D97-AF65-F5344CB8AC3E}">
        <p14:creationId xmlns:p14="http://schemas.microsoft.com/office/powerpoint/2010/main" val="4078461745"/>
      </p:ext>
    </p:extLst>
  </p:cSld>
  <p:clrMapOvr>
    <a:masterClrMapping/>
  </p:clrMapOvr>
  <p:transition>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19400" y="3124200"/>
            <a:ext cx="5867400" cy="3200400"/>
          </a:xfrm>
        </p:spPr>
        <p:txBody>
          <a:bodyPr>
            <a:normAutofit/>
          </a:bodyPr>
          <a:lstStyle/>
          <a:p>
            <a:pPr>
              <a:spcBef>
                <a:spcPts val="0"/>
              </a:spcBef>
              <a:buNone/>
            </a:pPr>
            <a:r>
              <a:rPr lang="en-US" sz="1400" dirty="0">
                <a:latin typeface="Courier New" pitchFamily="49" charset="0"/>
                <a:cs typeface="Courier New" pitchFamily="49" charset="0"/>
              </a:rPr>
              <a:t>jobs = </a:t>
            </a:r>
            <a:r>
              <a:rPr lang="en-US" sz="1400" dirty="0" err="1">
                <a:latin typeface="Courier New" pitchFamily="49" charset="0"/>
                <a:cs typeface="Courier New" pitchFamily="49" charset="0"/>
              </a:rPr>
              <a:t>cursor.execute</a:t>
            </a:r>
            <a:r>
              <a:rPr lang="en-US" sz="1400" dirty="0">
                <a:latin typeface="Courier New" pitchFamily="49" charset="0"/>
                <a:cs typeface="Courier New" pitchFamily="49" charset="0"/>
              </a:rPr>
              <a:t>(JOBS_SQL)</a:t>
            </a:r>
          </a:p>
          <a:p>
            <a:pPr>
              <a:spcBef>
                <a:spcPts val="0"/>
              </a:spcBef>
              <a:buNone/>
            </a:pPr>
            <a:r>
              <a:rPr lang="en-US" sz="1400" b="1" dirty="0">
                <a:solidFill>
                  <a:srgbClr val="FF0000"/>
                </a:solidFill>
                <a:latin typeface="Courier New" pitchFamily="49" charset="0"/>
                <a:cs typeface="Courier New" pitchFamily="49" charset="0"/>
              </a:rPr>
              <a:t>for job in jobs: </a:t>
            </a:r>
            <a:r>
              <a:rPr lang="en-US" sz="1400" b="1" i="1" dirty="0">
                <a:solidFill>
                  <a:srgbClr val="FF0000"/>
                </a:solidFill>
                <a:latin typeface="Courier New" pitchFamily="49" charset="0"/>
                <a:cs typeface="Courier New" pitchFamily="49" charset="0"/>
              </a:rPr>
              <a:t># Outer loop: hundreds of jobs</a:t>
            </a:r>
          </a:p>
          <a:p>
            <a:pPr>
              <a:spcBef>
                <a:spcPts val="0"/>
              </a:spcBef>
              <a:buNone/>
            </a:pPr>
            <a:r>
              <a:rPr lang="en-US" sz="1400" dirty="0">
                <a:latin typeface="Courier New" pitchFamily="49" charset="0"/>
                <a:cs typeface="Courier New" pitchFamily="49" charset="0"/>
              </a:rPr>
              <a:t>  rows = </a:t>
            </a:r>
            <a:r>
              <a:rPr lang="en-US" sz="1400" dirty="0" err="1">
                <a:latin typeface="Courier New" pitchFamily="49" charset="0"/>
                <a:cs typeface="Courier New" pitchFamily="49" charset="0"/>
              </a:rPr>
              <a:t>cursor.execute</a:t>
            </a:r>
            <a:r>
              <a:rPr lang="en-US" sz="1400" dirty="0">
                <a:latin typeface="Courier New" pitchFamily="49" charset="0"/>
                <a:cs typeface="Courier New" pitchFamily="49" charset="0"/>
              </a:rPr>
              <a:t>(DATA_SQL % job)</a:t>
            </a:r>
          </a:p>
          <a:p>
            <a:pPr>
              <a:spcBef>
                <a:spcPts val="0"/>
              </a:spcBef>
              <a:buNone/>
            </a:pPr>
            <a:r>
              <a:rPr lang="en-US" sz="1400" dirty="0">
                <a:latin typeface="Courier New" pitchFamily="49" charset="0"/>
                <a:cs typeface="Courier New" pitchFamily="49" charset="0"/>
              </a:rPr>
              <a:t>  data = </a:t>
            </a:r>
            <a:r>
              <a:rPr lang="en-US" sz="1400" dirty="0" err="1">
                <a:latin typeface="Courier New" pitchFamily="49" charset="0"/>
                <a:cs typeface="Courier New" pitchFamily="49" charset="0"/>
              </a:rPr>
              <a:t>numpy.array</a:t>
            </a:r>
            <a:r>
              <a:rPr lang="en-US" sz="1400" dirty="0">
                <a:latin typeface="Courier New" pitchFamily="49" charset="0"/>
                <a:cs typeface="Courier New" pitchFamily="49" charset="0"/>
              </a:rPr>
              <a:t>(rows)</a:t>
            </a:r>
          </a:p>
          <a:p>
            <a:pPr>
              <a:spcBef>
                <a:spcPts val="0"/>
              </a:spcBef>
              <a:buNone/>
            </a:pPr>
            <a:r>
              <a:rPr lang="en-US" sz="1400" dirty="0">
                <a:latin typeface="Courier New" pitchFamily="49" charset="0"/>
                <a:cs typeface="Courier New" pitchFamily="49" charset="0"/>
              </a:rPr>
              <a:t>  </a:t>
            </a:r>
            <a:r>
              <a:rPr lang="en-US" sz="1400" b="1" dirty="0">
                <a:solidFill>
                  <a:srgbClr val="00B0F0"/>
                </a:solidFill>
                <a:latin typeface="Courier New" pitchFamily="49" charset="0"/>
                <a:cs typeface="Courier New" pitchFamily="49" charset="0"/>
              </a:rPr>
              <a:t>for </a:t>
            </a:r>
            <a:r>
              <a:rPr lang="en-US" sz="1400" b="1" dirty="0" err="1">
                <a:solidFill>
                  <a:srgbClr val="00B0F0"/>
                </a:solidFill>
                <a:latin typeface="Courier New" pitchFamily="49" charset="0"/>
                <a:cs typeface="Courier New" pitchFamily="49" charset="0"/>
              </a:rPr>
              <a:t>i</a:t>
            </a:r>
            <a:r>
              <a:rPr lang="en-US" sz="1400" b="1" dirty="0">
                <a:solidFill>
                  <a:srgbClr val="00B0F0"/>
                </a:solidFill>
                <a:latin typeface="Courier New" pitchFamily="49" charset="0"/>
                <a:cs typeface="Courier New" pitchFamily="49" charset="0"/>
              </a:rPr>
              <a:t> in range(500): </a:t>
            </a:r>
            <a:r>
              <a:rPr lang="en-US" sz="1400" b="1" i="1" dirty="0">
                <a:solidFill>
                  <a:srgbClr val="00B0F0"/>
                </a:solidFill>
                <a:latin typeface="Courier New" pitchFamily="49" charset="0"/>
                <a:cs typeface="Courier New" pitchFamily="49" charset="0"/>
              </a:rPr>
              <a:t># Middle loop: 500 samples</a:t>
            </a:r>
          </a:p>
          <a:p>
            <a:pPr>
              <a:spcBef>
                <a:spcPts val="0"/>
              </a:spcBef>
              <a:buNone/>
            </a:pP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resample_indices</a:t>
            </a:r>
            <a:r>
              <a:rPr lang="en-US" sz="1400" dirty="0">
                <a:latin typeface="Courier New" pitchFamily="49" charset="0"/>
                <a:cs typeface="Courier New" pitchFamily="49" charset="0"/>
              </a:rPr>
              <a:t> = </a:t>
            </a:r>
            <a:r>
              <a:rPr lang="en-US" sz="1400" dirty="0" err="1">
                <a:latin typeface="Courier New" pitchFamily="49" charset="0"/>
                <a:cs typeface="Courier New" pitchFamily="49" charset="0"/>
              </a:rPr>
              <a:t>random_array</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len</a:t>
            </a:r>
            <a:r>
              <a:rPr lang="en-US" sz="1400" dirty="0">
                <a:latin typeface="Courier New" pitchFamily="49" charset="0"/>
                <a:cs typeface="Courier New" pitchFamily="49" charset="0"/>
              </a:rPr>
              <a:t>(data))</a:t>
            </a:r>
          </a:p>
          <a:p>
            <a:pPr>
              <a:spcBef>
                <a:spcPts val="0"/>
              </a:spcBef>
              <a:buNone/>
            </a:pPr>
            <a:r>
              <a:rPr lang="en-US" sz="1400" b="1" dirty="0">
                <a:solidFill>
                  <a:srgbClr val="FFFF00"/>
                </a:solidFill>
                <a:latin typeface="Courier New" pitchFamily="49" charset="0"/>
                <a:cs typeface="Courier New" pitchFamily="49" charset="0"/>
              </a:rPr>
              <a:t>    </a:t>
            </a:r>
            <a:r>
              <a:rPr lang="en-US" sz="1400" b="1" i="1" dirty="0">
                <a:solidFill>
                  <a:srgbClr val="FFFF00"/>
                </a:solidFill>
                <a:latin typeface="Courier New" pitchFamily="49" charset="0"/>
                <a:cs typeface="Courier New" pitchFamily="49" charset="0"/>
              </a:rPr>
              <a:t># </a:t>
            </a:r>
            <a:r>
              <a:rPr lang="en-US" sz="1400" b="1" i="1" dirty="0" smtClean="0">
                <a:solidFill>
                  <a:srgbClr val="FFFF00"/>
                </a:solidFill>
                <a:latin typeface="Courier New" pitchFamily="49" charset="0"/>
                <a:cs typeface="Courier New" pitchFamily="49" charset="0"/>
              </a:rPr>
              <a:t>Three </a:t>
            </a:r>
            <a:r>
              <a:rPr lang="en-US" sz="1400" b="1" i="1" dirty="0">
                <a:solidFill>
                  <a:srgbClr val="FFFF00"/>
                </a:solidFill>
                <a:latin typeface="Courier New" pitchFamily="49" charset="0"/>
                <a:cs typeface="Courier New" pitchFamily="49" charset="0"/>
              </a:rPr>
              <a:t>inner loops: millions of rows</a:t>
            </a:r>
            <a:endParaRPr lang="en-US" sz="1400" i="1" dirty="0">
              <a:latin typeface="Courier New" pitchFamily="49" charset="0"/>
              <a:cs typeface="Courier New" pitchFamily="49" charset="0"/>
            </a:endParaRPr>
          </a:p>
          <a:p>
            <a:pPr>
              <a:spcBef>
                <a:spcPts val="0"/>
              </a:spcBef>
              <a:buNone/>
            </a:pPr>
            <a:r>
              <a:rPr lang="en-US" sz="1400" dirty="0">
                <a:latin typeface="Courier New" pitchFamily="49" charset="0"/>
                <a:cs typeface="Courier New" pitchFamily="49" charset="0"/>
              </a:rPr>
              <a:t>    </a:t>
            </a:r>
            <a:r>
              <a:rPr lang="en-US" sz="1400" b="1" dirty="0" err="1">
                <a:solidFill>
                  <a:srgbClr val="FFFF00"/>
                </a:solidFill>
                <a:latin typeface="Courier New" pitchFamily="49" charset="0"/>
                <a:cs typeface="Courier New" pitchFamily="49" charset="0"/>
              </a:rPr>
              <a:t>new_data</a:t>
            </a:r>
            <a:r>
              <a:rPr lang="en-US" sz="1400" b="1" dirty="0">
                <a:solidFill>
                  <a:srgbClr val="FFFF00"/>
                </a:solidFill>
                <a:latin typeface="Courier New" pitchFamily="49" charset="0"/>
                <a:cs typeface="Courier New" pitchFamily="49" charset="0"/>
              </a:rPr>
              <a:t> = data[</a:t>
            </a:r>
            <a:r>
              <a:rPr lang="en-US" sz="1400" b="1" dirty="0" err="1">
                <a:solidFill>
                  <a:srgbClr val="FFFF00"/>
                </a:solidFill>
                <a:latin typeface="Courier New" pitchFamily="49" charset="0"/>
                <a:cs typeface="Courier New" pitchFamily="49" charset="0"/>
              </a:rPr>
              <a:t>resample_indices</a:t>
            </a:r>
            <a:r>
              <a:rPr lang="en-US" sz="1400" b="1" dirty="0">
                <a:solidFill>
                  <a:srgbClr val="FFFF00"/>
                </a:solidFill>
                <a:latin typeface="Courier New" pitchFamily="49" charset="0"/>
                <a:cs typeface="Courier New" pitchFamily="49" charset="0"/>
              </a:rPr>
              <a:t>]</a:t>
            </a:r>
          </a:p>
          <a:p>
            <a:pPr>
              <a:spcBef>
                <a:spcPts val="0"/>
              </a:spcBef>
              <a:buNone/>
            </a:pPr>
            <a:endParaRPr lang="en-US" sz="1400" b="1" dirty="0">
              <a:solidFill>
                <a:srgbClr val="FFFF00"/>
              </a:solidFill>
              <a:latin typeface="Courier New" pitchFamily="49" charset="0"/>
              <a:cs typeface="Courier New" pitchFamily="49" charset="0"/>
            </a:endParaRPr>
          </a:p>
          <a:p>
            <a:pPr>
              <a:spcBef>
                <a:spcPts val="0"/>
              </a:spcBef>
              <a:buNone/>
            </a:pPr>
            <a:r>
              <a:rPr lang="en-US" sz="1400" b="1" dirty="0">
                <a:solidFill>
                  <a:srgbClr val="FFFF00"/>
                </a:solidFill>
                <a:latin typeface="Courier New" pitchFamily="49" charset="0"/>
                <a:cs typeface="Courier New" pitchFamily="49" charset="0"/>
              </a:rPr>
              <a:t>    </a:t>
            </a:r>
            <a:r>
              <a:rPr lang="en-US" sz="1400" b="1" dirty="0" err="1">
                <a:solidFill>
                  <a:srgbClr val="FFFF00"/>
                </a:solidFill>
                <a:latin typeface="Courier New" pitchFamily="49" charset="0"/>
                <a:cs typeface="Courier New" pitchFamily="49" charset="0"/>
              </a:rPr>
              <a:t>sums_T</a:t>
            </a:r>
            <a:r>
              <a:rPr lang="en-US" sz="1400" b="1" dirty="0">
                <a:solidFill>
                  <a:srgbClr val="FFFF00"/>
                </a:solidFill>
                <a:latin typeface="Courier New" pitchFamily="49" charset="0"/>
                <a:cs typeface="Courier New" pitchFamily="49" charset="0"/>
              </a:rPr>
              <a:t>[</a:t>
            </a:r>
            <a:r>
              <a:rPr lang="en-US" sz="1400" b="1" dirty="0" err="1">
                <a:solidFill>
                  <a:srgbClr val="FFFF00"/>
                </a:solidFill>
                <a:latin typeface="Courier New" pitchFamily="49" charset="0"/>
                <a:cs typeface="Courier New" pitchFamily="49" charset="0"/>
              </a:rPr>
              <a:t>i</a:t>
            </a:r>
            <a:r>
              <a:rPr lang="en-US" sz="1400" b="1" dirty="0">
                <a:solidFill>
                  <a:srgbClr val="FFFF00"/>
                </a:solidFill>
                <a:latin typeface="Courier New" pitchFamily="49" charset="0"/>
                <a:cs typeface="Courier New" pitchFamily="49" charset="0"/>
              </a:rPr>
              <a:t>] = </a:t>
            </a:r>
            <a:r>
              <a:rPr lang="en-US" sz="1400" b="1" dirty="0" err="1">
                <a:solidFill>
                  <a:srgbClr val="FFFF00"/>
                </a:solidFill>
                <a:latin typeface="Courier New" pitchFamily="49" charset="0"/>
                <a:cs typeface="Courier New" pitchFamily="49" charset="0"/>
              </a:rPr>
              <a:t>numpy.sum</a:t>
            </a:r>
            <a:r>
              <a:rPr lang="en-US" sz="1400" b="1" dirty="0">
                <a:solidFill>
                  <a:srgbClr val="FFFF00"/>
                </a:solidFill>
                <a:latin typeface="Courier New" pitchFamily="49" charset="0"/>
                <a:cs typeface="Courier New" pitchFamily="49" charset="0"/>
              </a:rPr>
              <a:t>(</a:t>
            </a:r>
            <a:r>
              <a:rPr lang="en-US" sz="1400" b="1" dirty="0" err="1">
                <a:solidFill>
                  <a:srgbClr val="FFFF00"/>
                </a:solidFill>
                <a:latin typeface="Courier New" pitchFamily="49" charset="0"/>
                <a:cs typeface="Courier New" pitchFamily="49" charset="0"/>
              </a:rPr>
              <a:t>new_data</a:t>
            </a:r>
            <a:r>
              <a:rPr lang="en-US" sz="1400" b="1" dirty="0">
                <a:solidFill>
                  <a:srgbClr val="FFFF00"/>
                </a:solidFill>
                <a:latin typeface="Courier New" pitchFamily="49" charset="0"/>
                <a:cs typeface="Courier New" pitchFamily="49" charset="0"/>
              </a:rPr>
              <a:t>[where  </a:t>
            </a:r>
            <a:r>
              <a:rPr lang="en-US" sz="1400" b="1" i="1" dirty="0">
                <a:solidFill>
                  <a:srgbClr val="FFFF00"/>
                </a:solidFill>
                <a:latin typeface="Courier New" pitchFamily="49" charset="0"/>
                <a:cs typeface="Courier New" pitchFamily="49" charset="0"/>
              </a:rPr>
              <a:t>something</a:t>
            </a:r>
            <a:r>
              <a:rPr lang="en-US" sz="1400" b="1" dirty="0">
                <a:solidFill>
                  <a:srgbClr val="FFFF00"/>
                </a:solidFill>
                <a:latin typeface="Courier New" pitchFamily="49" charset="0"/>
                <a:cs typeface="Courier New" pitchFamily="49" charset="0"/>
              </a:rPr>
              <a:t>])</a:t>
            </a:r>
          </a:p>
          <a:p>
            <a:pPr>
              <a:spcBef>
                <a:spcPts val="0"/>
              </a:spcBef>
              <a:buNone/>
            </a:pPr>
            <a:r>
              <a:rPr lang="en-US" sz="1400" b="1" dirty="0">
                <a:solidFill>
                  <a:srgbClr val="FFFF00"/>
                </a:solidFill>
                <a:latin typeface="Courier New" pitchFamily="49" charset="0"/>
                <a:cs typeface="Courier New" pitchFamily="49" charset="0"/>
              </a:rPr>
              <a:t>    </a:t>
            </a:r>
            <a:r>
              <a:rPr lang="en-US" sz="1400" b="1" dirty="0" err="1">
                <a:solidFill>
                  <a:srgbClr val="FFFF00"/>
                </a:solidFill>
                <a:latin typeface="Courier New" pitchFamily="49" charset="0"/>
                <a:cs typeface="Courier New" pitchFamily="49" charset="0"/>
              </a:rPr>
              <a:t>sums_F</a:t>
            </a:r>
            <a:r>
              <a:rPr lang="en-US" sz="1400" b="1" dirty="0">
                <a:solidFill>
                  <a:srgbClr val="FFFF00"/>
                </a:solidFill>
                <a:latin typeface="Courier New" pitchFamily="49" charset="0"/>
                <a:cs typeface="Courier New" pitchFamily="49" charset="0"/>
              </a:rPr>
              <a:t>[</a:t>
            </a:r>
            <a:r>
              <a:rPr lang="en-US" sz="1400" b="1" dirty="0" err="1">
                <a:solidFill>
                  <a:srgbClr val="FFFF00"/>
                </a:solidFill>
                <a:latin typeface="Courier New" pitchFamily="49" charset="0"/>
                <a:cs typeface="Courier New" pitchFamily="49" charset="0"/>
              </a:rPr>
              <a:t>i</a:t>
            </a:r>
            <a:r>
              <a:rPr lang="en-US" sz="1400" b="1" dirty="0">
                <a:solidFill>
                  <a:srgbClr val="FFFF00"/>
                </a:solidFill>
                <a:latin typeface="Courier New" pitchFamily="49" charset="0"/>
                <a:cs typeface="Courier New" pitchFamily="49" charset="0"/>
              </a:rPr>
              <a:t>] = </a:t>
            </a:r>
            <a:r>
              <a:rPr lang="en-US" sz="1400" b="1" dirty="0" err="1">
                <a:solidFill>
                  <a:srgbClr val="FFFF00"/>
                </a:solidFill>
                <a:latin typeface="Courier New" pitchFamily="49" charset="0"/>
                <a:cs typeface="Courier New" pitchFamily="49" charset="0"/>
              </a:rPr>
              <a:t>numpy.sum</a:t>
            </a:r>
            <a:r>
              <a:rPr lang="en-US" sz="1400" b="1" dirty="0">
                <a:solidFill>
                  <a:srgbClr val="FFFF00"/>
                </a:solidFill>
                <a:latin typeface="Courier New" pitchFamily="49" charset="0"/>
                <a:cs typeface="Courier New" pitchFamily="49" charset="0"/>
              </a:rPr>
              <a:t>(</a:t>
            </a:r>
            <a:r>
              <a:rPr lang="en-US" sz="1400" b="1" dirty="0" err="1">
                <a:solidFill>
                  <a:srgbClr val="FFFF00"/>
                </a:solidFill>
                <a:latin typeface="Courier New" pitchFamily="49" charset="0"/>
                <a:cs typeface="Courier New" pitchFamily="49" charset="0"/>
              </a:rPr>
              <a:t>new_data</a:t>
            </a:r>
            <a:r>
              <a:rPr lang="en-US" sz="1400" b="1" dirty="0">
                <a:solidFill>
                  <a:srgbClr val="FFFF00"/>
                </a:solidFill>
                <a:latin typeface="Courier New" pitchFamily="49" charset="0"/>
                <a:cs typeface="Courier New" pitchFamily="49" charset="0"/>
              </a:rPr>
              <a:t>[where !</a:t>
            </a:r>
            <a:r>
              <a:rPr lang="en-US" sz="1400" b="1" i="1" dirty="0">
                <a:solidFill>
                  <a:srgbClr val="FFFF00"/>
                </a:solidFill>
                <a:latin typeface="Courier New" pitchFamily="49" charset="0"/>
                <a:cs typeface="Courier New" pitchFamily="49" charset="0"/>
              </a:rPr>
              <a:t>something</a:t>
            </a:r>
            <a:r>
              <a:rPr lang="en-US" sz="1400" b="1" dirty="0">
                <a:solidFill>
                  <a:srgbClr val="FFFF00"/>
                </a:solidFill>
                <a:latin typeface="Courier New" pitchFamily="49" charset="0"/>
                <a:cs typeface="Courier New" pitchFamily="49" charset="0"/>
              </a:rPr>
              <a:t>])</a:t>
            </a:r>
          </a:p>
          <a:p>
            <a:pPr>
              <a:spcBef>
                <a:spcPts val="0"/>
              </a:spcBef>
              <a:buNone/>
            </a:pPr>
            <a:endParaRPr lang="en-US" sz="1400" dirty="0">
              <a:latin typeface="Courier New" pitchFamily="49" charset="0"/>
              <a:cs typeface="Courier New" pitchFamily="49" charset="0"/>
            </a:endParaRPr>
          </a:p>
          <a:p>
            <a:pPr>
              <a:spcBef>
                <a:spcPts val="0"/>
              </a:spcBef>
              <a:buNone/>
            </a:pP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cursor.insert</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generate_sql</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sums_T</a:t>
            </a:r>
            <a:r>
              <a:rPr lang="en-US" sz="1400" dirty="0">
                <a:latin typeface="Courier New" pitchFamily="49" charset="0"/>
                <a:cs typeface="Courier New" pitchFamily="49" charset="0"/>
              </a:rPr>
              <a:t>))</a:t>
            </a:r>
          </a:p>
          <a:p>
            <a:pPr>
              <a:spcBef>
                <a:spcPts val="0"/>
              </a:spcBef>
              <a:buNone/>
            </a:pP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cursor.insert</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generate_sql</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sums_F</a:t>
            </a:r>
            <a:r>
              <a:rPr lang="en-US" sz="1400" dirty="0">
                <a:latin typeface="Courier New" pitchFamily="49" charset="0"/>
                <a:cs typeface="Courier New" pitchFamily="49" charset="0"/>
              </a:rPr>
              <a:t>))</a:t>
            </a:r>
          </a:p>
        </p:txBody>
      </p:sp>
      <p:sp>
        <p:nvSpPr>
          <p:cNvPr id="2" name="Title 1"/>
          <p:cNvSpPr>
            <a:spLocks noGrp="1"/>
          </p:cNvSpPr>
          <p:nvPr>
            <p:ph type="title"/>
          </p:nvPr>
        </p:nvSpPr>
        <p:spPr/>
        <p:txBody>
          <a:bodyPr>
            <a:normAutofit/>
          </a:bodyPr>
          <a:lstStyle/>
          <a:p>
            <a:pPr marL="457200" indent="-457200">
              <a:spcBef>
                <a:spcPts val="0"/>
              </a:spcBef>
            </a:pPr>
            <a:r>
              <a:rPr lang="en-US" sz="4400" i="1" dirty="0" smtClean="0">
                <a:cs typeface="Courier New" pitchFamily="49" charset="0"/>
              </a:rPr>
              <a:t>Fix </a:t>
            </a:r>
            <a:r>
              <a:rPr lang="en-US" sz="4400" b="1" dirty="0" err="1" smtClean="0">
                <a:latin typeface="Courier New" pitchFamily="49" charset="0"/>
                <a:cs typeface="Courier New" pitchFamily="49" charset="0"/>
              </a:rPr>
              <a:t>numpy</a:t>
            </a:r>
            <a:r>
              <a:rPr lang="en-US" sz="4400" i="1" dirty="0" smtClean="0">
                <a:cs typeface="Courier New" pitchFamily="49" charset="0"/>
              </a:rPr>
              <a:t> For Speed</a:t>
            </a:r>
            <a:endParaRPr lang="en-US" sz="4400" i="1" dirty="0">
              <a:cs typeface="Courier New" pitchFamily="49" charset="0"/>
            </a:endParaRPr>
          </a:p>
        </p:txBody>
      </p:sp>
      <p:sp>
        <p:nvSpPr>
          <p:cNvPr id="10" name="Content Placeholder 2"/>
          <p:cNvSpPr txBox="1">
            <a:spLocks/>
          </p:cNvSpPr>
          <p:nvPr/>
        </p:nvSpPr>
        <p:spPr>
          <a:xfrm>
            <a:off x="685800" y="1524000"/>
            <a:ext cx="8001000" cy="4800600"/>
          </a:xfrm>
          <a:prstGeom prst="rect">
            <a:avLst/>
          </a:prstGeom>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0" indent="0">
              <a:buNone/>
            </a:pPr>
            <a:r>
              <a:rPr lang="en-US" sz="2800" dirty="0"/>
              <a:t>Convert database result set from </a:t>
            </a:r>
            <a:r>
              <a:rPr lang="en-US" sz="2800" dirty="0" smtClean="0"/>
              <a:t>string, floats, and </a:t>
            </a:r>
            <a:r>
              <a:rPr lang="en-US" sz="2800" dirty="0" err="1"/>
              <a:t>ints</a:t>
            </a:r>
            <a:r>
              <a:rPr lang="en-US" sz="2800" dirty="0"/>
              <a:t> to all floats (using a lookup table for the strings</a:t>
            </a:r>
            <a:r>
              <a:rPr lang="en-US" sz="2800" dirty="0" smtClean="0"/>
              <a:t>)</a:t>
            </a:r>
          </a:p>
          <a:p>
            <a:r>
              <a:rPr lang="en-US" sz="2400" dirty="0" smtClean="0"/>
              <a:t>Replaced</a:t>
            </a:r>
            <a:r>
              <a:rPr lang="en-US" sz="2400" dirty="0"/>
              <a:t/>
            </a:r>
            <a:br>
              <a:rPr lang="en-US" sz="2400" dirty="0"/>
            </a:br>
            <a:r>
              <a:rPr lang="en-US" sz="2400" dirty="0" err="1" smtClean="0"/>
              <a:t>PyObject</a:t>
            </a:r>
            <a:r>
              <a:rPr lang="en-US" sz="2400" dirty="0"/>
              <a:t/>
            </a:r>
            <a:br>
              <a:rPr lang="en-US" sz="2400" dirty="0"/>
            </a:br>
            <a:r>
              <a:rPr lang="en-US" sz="2400" dirty="0" smtClean="0"/>
              <a:t>w/ float for</a:t>
            </a:r>
            <a:br>
              <a:rPr lang="en-US" sz="2400" dirty="0" smtClean="0"/>
            </a:br>
            <a:r>
              <a:rPr lang="en-US" sz="2400" dirty="0" smtClean="0"/>
              <a:t>full-speed</a:t>
            </a:r>
            <a:br>
              <a:rPr lang="en-US" sz="2400" dirty="0" smtClean="0"/>
            </a:br>
            <a:r>
              <a:rPr lang="en-US" sz="2400" dirty="0" err="1" smtClean="0"/>
              <a:t>numpy</a:t>
            </a:r>
            <a:endParaRPr lang="en-US" sz="2400" dirty="0"/>
          </a:p>
          <a:p>
            <a:r>
              <a:rPr lang="en-US" sz="2400" dirty="0" smtClean="0"/>
              <a:t>Obsoleted</a:t>
            </a:r>
            <a:br>
              <a:rPr lang="en-US" sz="2400" dirty="0" smtClean="0"/>
            </a:br>
            <a:r>
              <a:rPr lang="en-US" sz="2400" dirty="0" smtClean="0"/>
              <a:t>in late 2011</a:t>
            </a:r>
          </a:p>
          <a:p>
            <a:pPr marL="0" indent="0">
              <a:buNone/>
            </a:pPr>
            <a:endParaRPr lang="en-US" sz="1000" dirty="0" smtClean="0"/>
          </a:p>
          <a:p>
            <a:pPr marL="0" indent="0">
              <a:buNone/>
            </a:pPr>
            <a:r>
              <a:rPr lang="en-US" sz="2400" dirty="0" smtClean="0"/>
              <a:t>8x speedup?</a:t>
            </a:r>
          </a:p>
        </p:txBody>
      </p:sp>
      <p:sp>
        <p:nvSpPr>
          <p:cNvPr id="8" name="TextBox 7"/>
          <p:cNvSpPr txBox="1"/>
          <p:nvPr/>
        </p:nvSpPr>
        <p:spPr>
          <a:xfrm>
            <a:off x="33647" y="6651584"/>
            <a:ext cx="9199954" cy="253916"/>
          </a:xfrm>
          <a:prstGeom prst="rect">
            <a:avLst/>
          </a:prstGeom>
          <a:noFill/>
        </p:spPr>
        <p:txBody>
          <a:bodyPr wrap="none" rtlCol="0">
            <a:spAutoFit/>
          </a:bodyPr>
          <a:lstStyle/>
          <a:p>
            <a:r>
              <a:rPr lang="en-US" sz="1050" dirty="0" smtClean="0">
                <a:solidFill>
                  <a:schemeClr val="tx1">
                    <a:lumMod val="75000"/>
                  </a:schemeClr>
                </a:solidFill>
                <a:latin typeface="Arial" pitchFamily="34" charset="0"/>
                <a:cs typeface="Arial" pitchFamily="34" charset="0"/>
              </a:rPr>
              <a:t>davidschachter@gmail.com                                                                                                                                                            https://davidschachter.com</a:t>
            </a:r>
          </a:p>
        </p:txBody>
      </p:sp>
    </p:spTree>
    <p:extLst>
      <p:ext uri="{BB962C8B-B14F-4D97-AF65-F5344CB8AC3E}">
        <p14:creationId xmlns:p14="http://schemas.microsoft.com/office/powerpoint/2010/main" val="2663862285"/>
      </p:ext>
    </p:extLst>
  </p:cSld>
  <p:clrMapOvr>
    <a:masterClrMapping/>
  </p:clrMapOvr>
  <p:transition>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19400" y="3124200"/>
            <a:ext cx="5867400" cy="3200400"/>
          </a:xfrm>
        </p:spPr>
        <p:txBody>
          <a:bodyPr>
            <a:normAutofit/>
          </a:bodyPr>
          <a:lstStyle/>
          <a:p>
            <a:pPr>
              <a:spcBef>
                <a:spcPts val="0"/>
              </a:spcBef>
              <a:buNone/>
            </a:pPr>
            <a:r>
              <a:rPr lang="en-US" sz="1400" dirty="0">
                <a:latin typeface="Courier New" pitchFamily="49" charset="0"/>
                <a:cs typeface="Courier New" pitchFamily="49" charset="0"/>
              </a:rPr>
              <a:t>jobs = </a:t>
            </a:r>
            <a:r>
              <a:rPr lang="en-US" sz="1400" dirty="0" err="1">
                <a:latin typeface="Courier New" pitchFamily="49" charset="0"/>
                <a:cs typeface="Courier New" pitchFamily="49" charset="0"/>
              </a:rPr>
              <a:t>cursor.execute</a:t>
            </a:r>
            <a:r>
              <a:rPr lang="en-US" sz="1400" dirty="0">
                <a:latin typeface="Courier New" pitchFamily="49" charset="0"/>
                <a:cs typeface="Courier New" pitchFamily="49" charset="0"/>
              </a:rPr>
              <a:t>(JOBS_SQL)</a:t>
            </a:r>
          </a:p>
          <a:p>
            <a:pPr>
              <a:spcBef>
                <a:spcPts val="0"/>
              </a:spcBef>
              <a:buNone/>
            </a:pPr>
            <a:r>
              <a:rPr lang="en-US" sz="1400" b="1" dirty="0">
                <a:solidFill>
                  <a:srgbClr val="FF0000"/>
                </a:solidFill>
                <a:latin typeface="Courier New" pitchFamily="49" charset="0"/>
                <a:cs typeface="Courier New" pitchFamily="49" charset="0"/>
              </a:rPr>
              <a:t>for job in jobs: </a:t>
            </a:r>
            <a:r>
              <a:rPr lang="en-US" sz="1400" b="1" i="1" dirty="0">
                <a:solidFill>
                  <a:srgbClr val="FF0000"/>
                </a:solidFill>
                <a:latin typeface="Courier New" pitchFamily="49" charset="0"/>
                <a:cs typeface="Courier New" pitchFamily="49" charset="0"/>
              </a:rPr>
              <a:t># Outer loop: hundreds of jobs</a:t>
            </a:r>
          </a:p>
          <a:p>
            <a:pPr>
              <a:spcBef>
                <a:spcPts val="0"/>
              </a:spcBef>
              <a:buNone/>
            </a:pPr>
            <a:r>
              <a:rPr lang="en-US" sz="1400" dirty="0">
                <a:latin typeface="Courier New" pitchFamily="49" charset="0"/>
                <a:cs typeface="Courier New" pitchFamily="49" charset="0"/>
              </a:rPr>
              <a:t>  rows = </a:t>
            </a:r>
            <a:r>
              <a:rPr lang="en-US" sz="1400" dirty="0" err="1">
                <a:latin typeface="Courier New" pitchFamily="49" charset="0"/>
                <a:cs typeface="Courier New" pitchFamily="49" charset="0"/>
              </a:rPr>
              <a:t>cursor.execute</a:t>
            </a:r>
            <a:r>
              <a:rPr lang="en-US" sz="1400" dirty="0">
                <a:latin typeface="Courier New" pitchFamily="49" charset="0"/>
                <a:cs typeface="Courier New" pitchFamily="49" charset="0"/>
              </a:rPr>
              <a:t>(DATA_SQL % job)</a:t>
            </a:r>
          </a:p>
          <a:p>
            <a:pPr>
              <a:spcBef>
                <a:spcPts val="0"/>
              </a:spcBef>
              <a:buNone/>
            </a:pPr>
            <a:r>
              <a:rPr lang="en-US" sz="1400" dirty="0">
                <a:latin typeface="Courier New" pitchFamily="49" charset="0"/>
                <a:cs typeface="Courier New" pitchFamily="49" charset="0"/>
              </a:rPr>
              <a:t>  data = </a:t>
            </a:r>
            <a:r>
              <a:rPr lang="en-US" sz="1400" dirty="0" err="1">
                <a:latin typeface="Courier New" pitchFamily="49" charset="0"/>
                <a:cs typeface="Courier New" pitchFamily="49" charset="0"/>
              </a:rPr>
              <a:t>numpy.array</a:t>
            </a:r>
            <a:r>
              <a:rPr lang="en-US" sz="1400" dirty="0">
                <a:latin typeface="Courier New" pitchFamily="49" charset="0"/>
                <a:cs typeface="Courier New" pitchFamily="49" charset="0"/>
              </a:rPr>
              <a:t>(rows)</a:t>
            </a:r>
          </a:p>
          <a:p>
            <a:pPr>
              <a:spcBef>
                <a:spcPts val="0"/>
              </a:spcBef>
              <a:buNone/>
            </a:pPr>
            <a:r>
              <a:rPr lang="en-US" sz="1400" dirty="0">
                <a:latin typeface="Courier New" pitchFamily="49" charset="0"/>
                <a:cs typeface="Courier New" pitchFamily="49" charset="0"/>
              </a:rPr>
              <a:t>  </a:t>
            </a:r>
            <a:r>
              <a:rPr lang="en-US" sz="1400" b="1" dirty="0">
                <a:solidFill>
                  <a:srgbClr val="00B0F0"/>
                </a:solidFill>
                <a:latin typeface="Courier New" pitchFamily="49" charset="0"/>
                <a:cs typeface="Courier New" pitchFamily="49" charset="0"/>
              </a:rPr>
              <a:t>for </a:t>
            </a:r>
            <a:r>
              <a:rPr lang="en-US" sz="1400" b="1" dirty="0" err="1">
                <a:solidFill>
                  <a:srgbClr val="00B0F0"/>
                </a:solidFill>
                <a:latin typeface="Courier New" pitchFamily="49" charset="0"/>
                <a:cs typeface="Courier New" pitchFamily="49" charset="0"/>
              </a:rPr>
              <a:t>i</a:t>
            </a:r>
            <a:r>
              <a:rPr lang="en-US" sz="1400" b="1" dirty="0">
                <a:solidFill>
                  <a:srgbClr val="00B0F0"/>
                </a:solidFill>
                <a:latin typeface="Courier New" pitchFamily="49" charset="0"/>
                <a:cs typeface="Courier New" pitchFamily="49" charset="0"/>
              </a:rPr>
              <a:t> in range(500): </a:t>
            </a:r>
            <a:r>
              <a:rPr lang="en-US" sz="1400" b="1" i="1" dirty="0">
                <a:solidFill>
                  <a:srgbClr val="00B0F0"/>
                </a:solidFill>
                <a:latin typeface="Courier New" pitchFamily="49" charset="0"/>
                <a:cs typeface="Courier New" pitchFamily="49" charset="0"/>
              </a:rPr>
              <a:t># Middle loop: 500 samples</a:t>
            </a:r>
          </a:p>
          <a:p>
            <a:pPr>
              <a:spcBef>
                <a:spcPts val="0"/>
              </a:spcBef>
              <a:buNone/>
            </a:pP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resample_indices</a:t>
            </a:r>
            <a:r>
              <a:rPr lang="en-US" sz="1400" dirty="0">
                <a:latin typeface="Courier New" pitchFamily="49" charset="0"/>
                <a:cs typeface="Courier New" pitchFamily="49" charset="0"/>
              </a:rPr>
              <a:t> = </a:t>
            </a:r>
            <a:r>
              <a:rPr lang="en-US" sz="1400" dirty="0" err="1">
                <a:latin typeface="Courier New" pitchFamily="49" charset="0"/>
                <a:cs typeface="Courier New" pitchFamily="49" charset="0"/>
              </a:rPr>
              <a:t>random_array</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len</a:t>
            </a:r>
            <a:r>
              <a:rPr lang="en-US" sz="1400" dirty="0">
                <a:latin typeface="Courier New" pitchFamily="49" charset="0"/>
                <a:cs typeface="Courier New" pitchFamily="49" charset="0"/>
              </a:rPr>
              <a:t>(data))</a:t>
            </a:r>
          </a:p>
          <a:p>
            <a:pPr>
              <a:spcBef>
                <a:spcPts val="0"/>
              </a:spcBef>
              <a:buNone/>
            </a:pPr>
            <a:r>
              <a:rPr lang="en-US" sz="1400" b="1" dirty="0">
                <a:solidFill>
                  <a:srgbClr val="FFFF00"/>
                </a:solidFill>
                <a:latin typeface="Courier New" pitchFamily="49" charset="0"/>
                <a:cs typeface="Courier New" pitchFamily="49" charset="0"/>
              </a:rPr>
              <a:t>    </a:t>
            </a:r>
            <a:r>
              <a:rPr lang="en-US" sz="1400" b="1" i="1" dirty="0">
                <a:solidFill>
                  <a:srgbClr val="FFFF00"/>
                </a:solidFill>
                <a:latin typeface="Courier New" pitchFamily="49" charset="0"/>
                <a:cs typeface="Courier New" pitchFamily="49" charset="0"/>
              </a:rPr>
              <a:t># </a:t>
            </a:r>
            <a:r>
              <a:rPr lang="en-US" sz="1400" b="1" i="1" dirty="0" smtClean="0">
                <a:solidFill>
                  <a:srgbClr val="FFFF00"/>
                </a:solidFill>
                <a:latin typeface="Courier New" pitchFamily="49" charset="0"/>
                <a:cs typeface="Courier New" pitchFamily="49" charset="0"/>
              </a:rPr>
              <a:t>Three </a:t>
            </a:r>
            <a:r>
              <a:rPr lang="en-US" sz="1400" b="1" i="1" dirty="0">
                <a:solidFill>
                  <a:srgbClr val="FFFF00"/>
                </a:solidFill>
                <a:latin typeface="Courier New" pitchFamily="49" charset="0"/>
                <a:cs typeface="Courier New" pitchFamily="49" charset="0"/>
              </a:rPr>
              <a:t>inner loops: millions of rows</a:t>
            </a:r>
            <a:endParaRPr lang="en-US" sz="1400" i="1" dirty="0">
              <a:latin typeface="Courier New" pitchFamily="49" charset="0"/>
              <a:cs typeface="Courier New" pitchFamily="49" charset="0"/>
            </a:endParaRPr>
          </a:p>
          <a:p>
            <a:pPr>
              <a:spcBef>
                <a:spcPts val="0"/>
              </a:spcBef>
              <a:buNone/>
            </a:pPr>
            <a:r>
              <a:rPr lang="en-US" sz="1400" dirty="0">
                <a:latin typeface="Courier New" pitchFamily="49" charset="0"/>
                <a:cs typeface="Courier New" pitchFamily="49" charset="0"/>
              </a:rPr>
              <a:t>    </a:t>
            </a:r>
            <a:r>
              <a:rPr lang="en-US" sz="1400" b="1" dirty="0" err="1">
                <a:solidFill>
                  <a:srgbClr val="FFFF00"/>
                </a:solidFill>
                <a:latin typeface="Courier New" pitchFamily="49" charset="0"/>
                <a:cs typeface="Courier New" pitchFamily="49" charset="0"/>
              </a:rPr>
              <a:t>new_data</a:t>
            </a:r>
            <a:r>
              <a:rPr lang="en-US" sz="1400" b="1" dirty="0">
                <a:solidFill>
                  <a:srgbClr val="FFFF00"/>
                </a:solidFill>
                <a:latin typeface="Courier New" pitchFamily="49" charset="0"/>
                <a:cs typeface="Courier New" pitchFamily="49" charset="0"/>
              </a:rPr>
              <a:t> = data[</a:t>
            </a:r>
            <a:r>
              <a:rPr lang="en-US" sz="1400" b="1" dirty="0" err="1">
                <a:solidFill>
                  <a:srgbClr val="FFFF00"/>
                </a:solidFill>
                <a:latin typeface="Courier New" pitchFamily="49" charset="0"/>
                <a:cs typeface="Courier New" pitchFamily="49" charset="0"/>
              </a:rPr>
              <a:t>resample_indices</a:t>
            </a:r>
            <a:r>
              <a:rPr lang="en-US" sz="1400" b="1" dirty="0">
                <a:solidFill>
                  <a:srgbClr val="FFFF00"/>
                </a:solidFill>
                <a:latin typeface="Courier New" pitchFamily="49" charset="0"/>
                <a:cs typeface="Courier New" pitchFamily="49" charset="0"/>
              </a:rPr>
              <a:t>]</a:t>
            </a:r>
          </a:p>
          <a:p>
            <a:pPr>
              <a:spcBef>
                <a:spcPts val="0"/>
              </a:spcBef>
              <a:buNone/>
            </a:pPr>
            <a:endParaRPr lang="en-US" sz="1400" b="1" dirty="0">
              <a:solidFill>
                <a:srgbClr val="FFFF00"/>
              </a:solidFill>
              <a:latin typeface="Courier New" pitchFamily="49" charset="0"/>
              <a:cs typeface="Courier New" pitchFamily="49" charset="0"/>
            </a:endParaRPr>
          </a:p>
          <a:p>
            <a:pPr>
              <a:spcBef>
                <a:spcPts val="0"/>
              </a:spcBef>
              <a:buNone/>
            </a:pPr>
            <a:r>
              <a:rPr lang="en-US" sz="1400" b="1" dirty="0">
                <a:solidFill>
                  <a:srgbClr val="FFFF00"/>
                </a:solidFill>
                <a:latin typeface="Courier New" pitchFamily="49" charset="0"/>
                <a:cs typeface="Courier New" pitchFamily="49" charset="0"/>
              </a:rPr>
              <a:t>    </a:t>
            </a:r>
            <a:r>
              <a:rPr lang="en-US" sz="1400" b="1" dirty="0" err="1">
                <a:solidFill>
                  <a:srgbClr val="FFFF00"/>
                </a:solidFill>
                <a:latin typeface="Courier New" pitchFamily="49" charset="0"/>
                <a:cs typeface="Courier New" pitchFamily="49" charset="0"/>
              </a:rPr>
              <a:t>sums_T</a:t>
            </a:r>
            <a:r>
              <a:rPr lang="en-US" sz="1400" b="1" dirty="0">
                <a:solidFill>
                  <a:srgbClr val="FFFF00"/>
                </a:solidFill>
                <a:latin typeface="Courier New" pitchFamily="49" charset="0"/>
                <a:cs typeface="Courier New" pitchFamily="49" charset="0"/>
              </a:rPr>
              <a:t>[</a:t>
            </a:r>
            <a:r>
              <a:rPr lang="en-US" sz="1400" b="1" dirty="0" err="1">
                <a:solidFill>
                  <a:srgbClr val="FFFF00"/>
                </a:solidFill>
                <a:latin typeface="Courier New" pitchFamily="49" charset="0"/>
                <a:cs typeface="Courier New" pitchFamily="49" charset="0"/>
              </a:rPr>
              <a:t>i</a:t>
            </a:r>
            <a:r>
              <a:rPr lang="en-US" sz="1400" b="1" dirty="0">
                <a:solidFill>
                  <a:srgbClr val="FFFF00"/>
                </a:solidFill>
                <a:latin typeface="Courier New" pitchFamily="49" charset="0"/>
                <a:cs typeface="Courier New" pitchFamily="49" charset="0"/>
              </a:rPr>
              <a:t>] = </a:t>
            </a:r>
            <a:r>
              <a:rPr lang="en-US" sz="1400" b="1" dirty="0" err="1">
                <a:solidFill>
                  <a:srgbClr val="FFFF00"/>
                </a:solidFill>
                <a:latin typeface="Courier New" pitchFamily="49" charset="0"/>
                <a:cs typeface="Courier New" pitchFamily="49" charset="0"/>
              </a:rPr>
              <a:t>numpy.sum</a:t>
            </a:r>
            <a:r>
              <a:rPr lang="en-US" sz="1400" b="1" dirty="0">
                <a:solidFill>
                  <a:srgbClr val="FFFF00"/>
                </a:solidFill>
                <a:latin typeface="Courier New" pitchFamily="49" charset="0"/>
                <a:cs typeface="Courier New" pitchFamily="49" charset="0"/>
              </a:rPr>
              <a:t>(</a:t>
            </a:r>
            <a:r>
              <a:rPr lang="en-US" sz="1400" b="1" dirty="0" err="1">
                <a:solidFill>
                  <a:srgbClr val="FFFF00"/>
                </a:solidFill>
                <a:latin typeface="Courier New" pitchFamily="49" charset="0"/>
                <a:cs typeface="Courier New" pitchFamily="49" charset="0"/>
              </a:rPr>
              <a:t>new_data</a:t>
            </a:r>
            <a:r>
              <a:rPr lang="en-US" sz="1400" b="1" dirty="0">
                <a:solidFill>
                  <a:srgbClr val="FFFF00"/>
                </a:solidFill>
                <a:latin typeface="Courier New" pitchFamily="49" charset="0"/>
                <a:cs typeface="Courier New" pitchFamily="49" charset="0"/>
              </a:rPr>
              <a:t>[where  </a:t>
            </a:r>
            <a:r>
              <a:rPr lang="en-US" sz="1400" b="1" i="1" dirty="0">
                <a:solidFill>
                  <a:srgbClr val="FFFF00"/>
                </a:solidFill>
                <a:latin typeface="Courier New" pitchFamily="49" charset="0"/>
                <a:cs typeface="Courier New" pitchFamily="49" charset="0"/>
              </a:rPr>
              <a:t>something</a:t>
            </a:r>
            <a:r>
              <a:rPr lang="en-US" sz="1400" b="1" dirty="0">
                <a:solidFill>
                  <a:srgbClr val="FFFF00"/>
                </a:solidFill>
                <a:latin typeface="Courier New" pitchFamily="49" charset="0"/>
                <a:cs typeface="Courier New" pitchFamily="49" charset="0"/>
              </a:rPr>
              <a:t>])</a:t>
            </a:r>
          </a:p>
          <a:p>
            <a:pPr>
              <a:spcBef>
                <a:spcPts val="0"/>
              </a:spcBef>
              <a:buNone/>
            </a:pPr>
            <a:r>
              <a:rPr lang="en-US" sz="1400" b="1" dirty="0">
                <a:solidFill>
                  <a:srgbClr val="FFFF00"/>
                </a:solidFill>
                <a:latin typeface="Courier New" pitchFamily="49" charset="0"/>
                <a:cs typeface="Courier New" pitchFamily="49" charset="0"/>
              </a:rPr>
              <a:t>    </a:t>
            </a:r>
            <a:r>
              <a:rPr lang="en-US" sz="1400" b="1" dirty="0" err="1">
                <a:solidFill>
                  <a:srgbClr val="FFFF00"/>
                </a:solidFill>
                <a:latin typeface="Courier New" pitchFamily="49" charset="0"/>
                <a:cs typeface="Courier New" pitchFamily="49" charset="0"/>
              </a:rPr>
              <a:t>sums_F</a:t>
            </a:r>
            <a:r>
              <a:rPr lang="en-US" sz="1400" b="1" dirty="0">
                <a:solidFill>
                  <a:srgbClr val="FFFF00"/>
                </a:solidFill>
                <a:latin typeface="Courier New" pitchFamily="49" charset="0"/>
                <a:cs typeface="Courier New" pitchFamily="49" charset="0"/>
              </a:rPr>
              <a:t>[</a:t>
            </a:r>
            <a:r>
              <a:rPr lang="en-US" sz="1400" b="1" dirty="0" err="1">
                <a:solidFill>
                  <a:srgbClr val="FFFF00"/>
                </a:solidFill>
                <a:latin typeface="Courier New" pitchFamily="49" charset="0"/>
                <a:cs typeface="Courier New" pitchFamily="49" charset="0"/>
              </a:rPr>
              <a:t>i</a:t>
            </a:r>
            <a:r>
              <a:rPr lang="en-US" sz="1400" b="1" dirty="0">
                <a:solidFill>
                  <a:srgbClr val="FFFF00"/>
                </a:solidFill>
                <a:latin typeface="Courier New" pitchFamily="49" charset="0"/>
                <a:cs typeface="Courier New" pitchFamily="49" charset="0"/>
              </a:rPr>
              <a:t>] = </a:t>
            </a:r>
            <a:r>
              <a:rPr lang="en-US" sz="1400" b="1" dirty="0" err="1">
                <a:solidFill>
                  <a:srgbClr val="FFFF00"/>
                </a:solidFill>
                <a:latin typeface="Courier New" pitchFamily="49" charset="0"/>
                <a:cs typeface="Courier New" pitchFamily="49" charset="0"/>
              </a:rPr>
              <a:t>numpy.sum</a:t>
            </a:r>
            <a:r>
              <a:rPr lang="en-US" sz="1400" b="1" dirty="0">
                <a:solidFill>
                  <a:srgbClr val="FFFF00"/>
                </a:solidFill>
                <a:latin typeface="Courier New" pitchFamily="49" charset="0"/>
                <a:cs typeface="Courier New" pitchFamily="49" charset="0"/>
              </a:rPr>
              <a:t>(</a:t>
            </a:r>
            <a:r>
              <a:rPr lang="en-US" sz="1400" b="1" dirty="0" err="1">
                <a:solidFill>
                  <a:srgbClr val="FFFF00"/>
                </a:solidFill>
                <a:latin typeface="Courier New" pitchFamily="49" charset="0"/>
                <a:cs typeface="Courier New" pitchFamily="49" charset="0"/>
              </a:rPr>
              <a:t>new_data</a:t>
            </a:r>
            <a:r>
              <a:rPr lang="en-US" sz="1400" b="1" dirty="0">
                <a:solidFill>
                  <a:srgbClr val="FFFF00"/>
                </a:solidFill>
                <a:latin typeface="Courier New" pitchFamily="49" charset="0"/>
                <a:cs typeface="Courier New" pitchFamily="49" charset="0"/>
              </a:rPr>
              <a:t>[where !</a:t>
            </a:r>
            <a:r>
              <a:rPr lang="en-US" sz="1400" b="1" i="1" dirty="0">
                <a:solidFill>
                  <a:srgbClr val="FFFF00"/>
                </a:solidFill>
                <a:latin typeface="Courier New" pitchFamily="49" charset="0"/>
                <a:cs typeface="Courier New" pitchFamily="49" charset="0"/>
              </a:rPr>
              <a:t>something</a:t>
            </a:r>
            <a:r>
              <a:rPr lang="en-US" sz="1400" b="1" dirty="0">
                <a:solidFill>
                  <a:srgbClr val="FFFF00"/>
                </a:solidFill>
                <a:latin typeface="Courier New" pitchFamily="49" charset="0"/>
                <a:cs typeface="Courier New" pitchFamily="49" charset="0"/>
              </a:rPr>
              <a:t>])</a:t>
            </a:r>
          </a:p>
          <a:p>
            <a:pPr>
              <a:spcBef>
                <a:spcPts val="0"/>
              </a:spcBef>
              <a:buNone/>
            </a:pPr>
            <a:endParaRPr lang="en-US" sz="1400" dirty="0">
              <a:latin typeface="Courier New" pitchFamily="49" charset="0"/>
              <a:cs typeface="Courier New" pitchFamily="49" charset="0"/>
            </a:endParaRPr>
          </a:p>
          <a:p>
            <a:pPr>
              <a:spcBef>
                <a:spcPts val="0"/>
              </a:spcBef>
              <a:buNone/>
            </a:pP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cursor.insert</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generate_sql</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sums_T</a:t>
            </a:r>
            <a:r>
              <a:rPr lang="en-US" sz="1400" dirty="0">
                <a:latin typeface="Courier New" pitchFamily="49" charset="0"/>
                <a:cs typeface="Courier New" pitchFamily="49" charset="0"/>
              </a:rPr>
              <a:t>))</a:t>
            </a:r>
          </a:p>
          <a:p>
            <a:pPr>
              <a:spcBef>
                <a:spcPts val="0"/>
              </a:spcBef>
              <a:buNone/>
            </a:pP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cursor.insert</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generate_sql</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sums_F</a:t>
            </a:r>
            <a:r>
              <a:rPr lang="en-US" sz="1400" dirty="0">
                <a:latin typeface="Courier New" pitchFamily="49" charset="0"/>
                <a:cs typeface="Courier New" pitchFamily="49" charset="0"/>
              </a:rPr>
              <a:t>))</a:t>
            </a:r>
          </a:p>
        </p:txBody>
      </p:sp>
      <p:sp>
        <p:nvSpPr>
          <p:cNvPr id="2" name="Title 1"/>
          <p:cNvSpPr>
            <a:spLocks noGrp="1"/>
          </p:cNvSpPr>
          <p:nvPr>
            <p:ph type="title"/>
          </p:nvPr>
        </p:nvSpPr>
        <p:spPr/>
        <p:txBody>
          <a:bodyPr>
            <a:normAutofit/>
          </a:bodyPr>
          <a:lstStyle/>
          <a:p>
            <a:pPr marL="457200" indent="-457200">
              <a:spcBef>
                <a:spcPts val="0"/>
              </a:spcBef>
            </a:pPr>
            <a:r>
              <a:rPr lang="en-US" sz="4400" i="1" dirty="0" smtClean="0">
                <a:cs typeface="Courier New" pitchFamily="49" charset="0"/>
              </a:rPr>
              <a:t>Use</a:t>
            </a:r>
            <a:r>
              <a:rPr lang="en-US" sz="4400" dirty="0" smtClean="0">
                <a:cs typeface="Courier New" pitchFamily="49" charset="0"/>
              </a:rPr>
              <a:t> </a:t>
            </a:r>
            <a:r>
              <a:rPr lang="en-US" sz="4400" b="1" dirty="0" smtClean="0">
                <a:latin typeface="Courier New" pitchFamily="49" charset="0"/>
                <a:cs typeface="Courier New" pitchFamily="49" charset="0"/>
              </a:rPr>
              <a:t>multiprocessing</a:t>
            </a:r>
            <a:endParaRPr lang="en-US" sz="4400" b="1" dirty="0">
              <a:latin typeface="Courier New" pitchFamily="49" charset="0"/>
              <a:cs typeface="Courier New" pitchFamily="49" charset="0"/>
            </a:endParaRPr>
          </a:p>
        </p:txBody>
      </p:sp>
      <p:sp>
        <p:nvSpPr>
          <p:cNvPr id="10" name="Content Placeholder 2"/>
          <p:cNvSpPr txBox="1">
            <a:spLocks/>
          </p:cNvSpPr>
          <p:nvPr/>
        </p:nvSpPr>
        <p:spPr>
          <a:xfrm>
            <a:off x="685800" y="1524000"/>
            <a:ext cx="8001000" cy="4800600"/>
          </a:xfrm>
          <a:prstGeom prst="rect">
            <a:avLst/>
          </a:prstGeom>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0" indent="0">
              <a:buNone/>
            </a:pPr>
            <a:r>
              <a:rPr lang="en-US" sz="2800" dirty="0"/>
              <a:t>Switch from one process to #-of-cores </a:t>
            </a:r>
            <a:r>
              <a:rPr lang="en-US" sz="2800" dirty="0" smtClean="0"/>
              <a:t>processes (not </a:t>
            </a:r>
            <a:r>
              <a:rPr lang="en-US" sz="2800" i="1" dirty="0" smtClean="0"/>
              <a:t>n</a:t>
            </a:r>
            <a:r>
              <a:rPr lang="en-US" sz="2800" dirty="0" smtClean="0"/>
              <a:t> processes!)</a:t>
            </a:r>
          </a:p>
          <a:p>
            <a:pPr marL="0" indent="0">
              <a:buNone/>
            </a:pPr>
            <a:endParaRPr lang="en-US" sz="2800" dirty="0"/>
          </a:p>
          <a:p>
            <a:r>
              <a:rPr lang="en-US" sz="2400" dirty="0" smtClean="0"/>
              <a:t>Use fork()</a:t>
            </a:r>
            <a:br>
              <a:rPr lang="en-US" sz="2400" dirty="0" smtClean="0"/>
            </a:br>
            <a:r>
              <a:rPr lang="en-US" sz="2400" dirty="0" smtClean="0"/>
              <a:t>w/o exec()</a:t>
            </a:r>
            <a:br>
              <a:rPr lang="en-US" sz="2400" dirty="0" smtClean="0"/>
            </a:br>
            <a:r>
              <a:rPr lang="en-US" sz="2400" dirty="0" smtClean="0"/>
              <a:t>   … or …</a:t>
            </a:r>
          </a:p>
          <a:p>
            <a:r>
              <a:rPr lang="en-US" sz="2400" dirty="0" smtClean="0"/>
              <a:t>Use shared</a:t>
            </a:r>
            <a:br>
              <a:rPr lang="en-US" sz="2400" dirty="0" smtClean="0"/>
            </a:br>
            <a:r>
              <a:rPr lang="en-US" sz="2400" dirty="0" smtClean="0"/>
              <a:t>memory</a:t>
            </a:r>
          </a:p>
          <a:p>
            <a:pPr marL="0" indent="0">
              <a:buNone/>
            </a:pPr>
            <a:endParaRPr lang="en-US" sz="1000" dirty="0" smtClean="0"/>
          </a:p>
          <a:p>
            <a:pPr marL="0" indent="0">
              <a:buNone/>
            </a:pPr>
            <a:endParaRPr lang="en-US" sz="1000" dirty="0" smtClean="0"/>
          </a:p>
          <a:p>
            <a:pPr marL="0" indent="0">
              <a:buNone/>
            </a:pPr>
            <a:r>
              <a:rPr lang="en-US" sz="2400" dirty="0" smtClean="0"/>
              <a:t>Near-linear</a:t>
            </a:r>
            <a:br>
              <a:rPr lang="en-US" sz="2400" dirty="0" smtClean="0"/>
            </a:br>
            <a:r>
              <a:rPr lang="en-US" sz="2400" dirty="0" smtClean="0"/>
              <a:t>speedup</a:t>
            </a:r>
            <a:endParaRPr lang="en-US" sz="2400" dirty="0"/>
          </a:p>
        </p:txBody>
      </p:sp>
      <p:sp>
        <p:nvSpPr>
          <p:cNvPr id="8" name="TextBox 7"/>
          <p:cNvSpPr txBox="1"/>
          <p:nvPr/>
        </p:nvSpPr>
        <p:spPr>
          <a:xfrm>
            <a:off x="33647" y="6651584"/>
            <a:ext cx="9199954" cy="253916"/>
          </a:xfrm>
          <a:prstGeom prst="rect">
            <a:avLst/>
          </a:prstGeom>
          <a:noFill/>
        </p:spPr>
        <p:txBody>
          <a:bodyPr wrap="none" rtlCol="0">
            <a:spAutoFit/>
          </a:bodyPr>
          <a:lstStyle/>
          <a:p>
            <a:r>
              <a:rPr lang="en-US" sz="1050" dirty="0" smtClean="0">
                <a:solidFill>
                  <a:schemeClr val="tx1">
                    <a:lumMod val="75000"/>
                  </a:schemeClr>
                </a:solidFill>
                <a:latin typeface="Arial" pitchFamily="34" charset="0"/>
                <a:cs typeface="Arial" pitchFamily="34" charset="0"/>
              </a:rPr>
              <a:t>davidschachter@gmail.com                                                                                                                                                            https://davidschachter.com</a:t>
            </a:r>
          </a:p>
        </p:txBody>
      </p:sp>
    </p:spTree>
    <p:extLst>
      <p:ext uri="{BB962C8B-B14F-4D97-AF65-F5344CB8AC3E}">
        <p14:creationId xmlns:p14="http://schemas.microsoft.com/office/powerpoint/2010/main" val="1027663719"/>
      </p:ext>
    </p:extLst>
  </p:cSld>
  <p:clrMapOvr>
    <a:masterClrMapping/>
  </p:clrMapOvr>
  <p:transition>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24000"/>
            <a:ext cx="8305800" cy="4800600"/>
          </a:xfrm>
        </p:spPr>
        <p:txBody>
          <a:bodyPr>
            <a:normAutofit/>
          </a:bodyPr>
          <a:lstStyle/>
          <a:p>
            <a:pPr>
              <a:spcBef>
                <a:spcPts val="0"/>
              </a:spcBef>
              <a:buNone/>
            </a:pPr>
            <a:r>
              <a:rPr lang="en-US" sz="1600" dirty="0">
                <a:latin typeface="Courier New" pitchFamily="49" charset="0"/>
                <a:cs typeface="Courier New" pitchFamily="49" charset="0"/>
              </a:rPr>
              <a:t>w</a:t>
            </a:r>
            <a:r>
              <a:rPr lang="en-US" sz="1600" dirty="0" smtClean="0">
                <a:latin typeface="Courier New" pitchFamily="49" charset="0"/>
                <a:cs typeface="Courier New" pitchFamily="49" charset="0"/>
              </a:rPr>
              <a:t>ith open</a:t>
            </a:r>
            <a:r>
              <a:rPr lang="en-US" sz="1600" dirty="0">
                <a:latin typeface="Courier New" pitchFamily="49" charset="0"/>
                <a:cs typeface="Courier New" pitchFamily="49" charset="0"/>
              </a:rPr>
              <a:t>("%s/</a:t>
            </a:r>
            <a:r>
              <a:rPr lang="en-US" sz="1600" dirty="0" err="1">
                <a:latin typeface="Courier New" pitchFamily="49" charset="0"/>
                <a:cs typeface="Courier New" pitchFamily="49" charset="0"/>
              </a:rPr>
              <a:t>data.bin</a:t>
            </a:r>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 </a:t>
            </a:r>
            <a:r>
              <a:rPr lang="en-US" sz="1600" dirty="0" err="1" smtClean="0">
                <a:latin typeface="Courier New" pitchFamily="49" charset="0"/>
                <a:cs typeface="Courier New" pitchFamily="49" charset="0"/>
              </a:rPr>
              <a:t>dir</a:t>
            </a:r>
            <a:r>
              <a:rPr lang="en-US" sz="1600" dirty="0" smtClean="0">
                <a:latin typeface="Courier New" pitchFamily="49" charset="0"/>
                <a:cs typeface="Courier New" pitchFamily="49" charset="0"/>
              </a:rPr>
              <a:t>, </a:t>
            </a:r>
            <a:r>
              <a:rPr lang="en-US" sz="1600" dirty="0">
                <a:latin typeface="Courier New" pitchFamily="49" charset="0"/>
                <a:cs typeface="Courier New" pitchFamily="49" charset="0"/>
              </a:rPr>
              <a:t>"</a:t>
            </a:r>
            <a:r>
              <a:rPr lang="en-US" sz="1600" dirty="0" err="1" smtClean="0">
                <a:latin typeface="Courier New" pitchFamily="49" charset="0"/>
                <a:cs typeface="Courier New" pitchFamily="49" charset="0"/>
              </a:rPr>
              <a:t>rb</a:t>
            </a:r>
            <a:r>
              <a:rPr lang="en-US" sz="1600" dirty="0" smtClean="0">
                <a:latin typeface="Courier New" pitchFamily="49" charset="0"/>
                <a:cs typeface="Courier New" pitchFamily="49" charset="0"/>
              </a:rPr>
              <a:t>") as handle:</a:t>
            </a:r>
          </a:p>
          <a:p>
            <a:pPr>
              <a:spcBef>
                <a:spcPts val="0"/>
              </a:spcBef>
              <a:buNone/>
            </a:pPr>
            <a:r>
              <a:rPr lang="en-US" sz="1600" dirty="0" smtClean="0">
                <a:latin typeface="Courier New" pitchFamily="49" charset="0"/>
                <a:cs typeface="Courier New" pitchFamily="49" charset="0"/>
              </a:rPr>
              <a:t>  data = </a:t>
            </a:r>
            <a:r>
              <a:rPr lang="en-US" sz="1600" dirty="0" err="1" smtClean="0">
                <a:latin typeface="Courier New" pitchFamily="49" charset="0"/>
                <a:cs typeface="Courier New" pitchFamily="49" charset="0"/>
              </a:rPr>
              <a:t>numpy.array</a:t>
            </a:r>
            <a:r>
              <a:rPr lang="en-US" sz="1600" dirty="0" smtClean="0">
                <a:latin typeface="Courier New" pitchFamily="49" charset="0"/>
                <a:cs typeface="Courier New" pitchFamily="49" charset="0"/>
              </a:rPr>
              <a:t>(</a:t>
            </a:r>
            <a:r>
              <a:rPr lang="en-US" sz="1600" dirty="0" err="1" smtClean="0">
                <a:latin typeface="Courier New" pitchFamily="49" charset="0"/>
                <a:cs typeface="Courier New" pitchFamily="49" charset="0"/>
              </a:rPr>
              <a:t>handle.read</a:t>
            </a:r>
            <a:r>
              <a:rPr lang="en-US" sz="1600" dirty="0" smtClean="0">
                <a:latin typeface="Courier New" pitchFamily="49" charset="0"/>
                <a:cs typeface="Courier New" pitchFamily="49" charset="0"/>
              </a:rPr>
              <a:t>()))</a:t>
            </a:r>
          </a:p>
          <a:p>
            <a:pPr>
              <a:spcBef>
                <a:spcPts val="0"/>
              </a:spcBef>
              <a:buNone/>
            </a:pPr>
            <a:endParaRPr lang="en-US" sz="1600" dirty="0" smtClean="0">
              <a:latin typeface="Courier New" pitchFamily="49" charset="0"/>
              <a:cs typeface="Courier New" pitchFamily="49" charset="0"/>
            </a:endParaRPr>
          </a:p>
          <a:p>
            <a:pPr>
              <a:spcBef>
                <a:spcPts val="0"/>
              </a:spcBef>
              <a:buNone/>
            </a:pPr>
            <a:r>
              <a:rPr lang="en-US" sz="1600" dirty="0" smtClean="0">
                <a:latin typeface="Courier New" pitchFamily="49" charset="0"/>
                <a:cs typeface="Courier New" pitchFamily="49" charset="0"/>
              </a:rPr>
              <a:t>p = [</a:t>
            </a:r>
            <a:r>
              <a:rPr lang="en-US" sz="1600" dirty="0" err="1" smtClean="0">
                <a:latin typeface="Courier New" pitchFamily="49" charset="0"/>
                <a:cs typeface="Courier New" pitchFamily="49" charset="0"/>
              </a:rPr>
              <a:t>mp.Process</a:t>
            </a:r>
            <a:r>
              <a:rPr lang="en-US" sz="1600" dirty="0" smtClean="0">
                <a:latin typeface="Courier New" pitchFamily="49" charset="0"/>
                <a:cs typeface="Courier New" pitchFamily="49" charset="0"/>
              </a:rPr>
              <a:t>(</a:t>
            </a:r>
            <a:r>
              <a:rPr lang="en-US" sz="1600" dirty="0" err="1" smtClean="0">
                <a:latin typeface="Courier New" pitchFamily="49" charset="0"/>
                <a:cs typeface="Courier New" pitchFamily="49" charset="0"/>
              </a:rPr>
              <a:t>computeWrapper</a:t>
            </a:r>
            <a:r>
              <a:rPr lang="en-US" sz="1600" dirty="0" smtClean="0">
                <a:latin typeface="Courier New" pitchFamily="49" charset="0"/>
                <a:cs typeface="Courier New" pitchFamily="49" charset="0"/>
              </a:rPr>
              <a:t>, data) \</a:t>
            </a:r>
          </a:p>
          <a:p>
            <a:pPr>
              <a:spcBef>
                <a:spcPts val="0"/>
              </a:spcBef>
              <a:buNone/>
            </a:pPr>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      for </a:t>
            </a:r>
            <a:r>
              <a:rPr lang="en-US" sz="1600" dirty="0" err="1" smtClean="0">
                <a:latin typeface="Courier New" pitchFamily="49" charset="0"/>
                <a:cs typeface="Courier New" pitchFamily="49" charset="0"/>
              </a:rPr>
              <a:t>i</a:t>
            </a:r>
            <a:r>
              <a:rPr lang="en-US" sz="1600" dirty="0" smtClean="0">
                <a:latin typeface="Courier New" pitchFamily="49" charset="0"/>
                <a:cs typeface="Courier New" pitchFamily="49" charset="0"/>
              </a:rPr>
              <a:t> in range(</a:t>
            </a:r>
            <a:r>
              <a:rPr lang="en-US" sz="1600" dirty="0" err="1" smtClean="0">
                <a:latin typeface="Courier New" pitchFamily="49" charset="0"/>
                <a:cs typeface="Courier New" pitchFamily="49" charset="0"/>
              </a:rPr>
              <a:t>mp.cpu_count</a:t>
            </a:r>
            <a:r>
              <a:rPr lang="en-US" sz="1600" dirty="0" smtClean="0">
                <a:latin typeface="Courier New" pitchFamily="49" charset="0"/>
                <a:cs typeface="Courier New" pitchFamily="49" charset="0"/>
              </a:rPr>
              <a:t>())]</a:t>
            </a:r>
          </a:p>
          <a:p>
            <a:pPr>
              <a:spcBef>
                <a:spcPts val="0"/>
              </a:spcBef>
              <a:buNone/>
            </a:pPr>
            <a:r>
              <a:rPr lang="en-US" sz="1600" b="1" dirty="0" smtClean="0">
                <a:solidFill>
                  <a:srgbClr val="00B0F0"/>
                </a:solidFill>
                <a:latin typeface="Courier New" pitchFamily="49" charset="0"/>
                <a:cs typeface="Courier New" pitchFamily="49" charset="0"/>
              </a:rPr>
              <a:t>[</a:t>
            </a:r>
            <a:r>
              <a:rPr lang="en-US" sz="1600" b="1" dirty="0" err="1" smtClean="0">
                <a:solidFill>
                  <a:srgbClr val="00B0F0"/>
                </a:solidFill>
                <a:latin typeface="Courier New" pitchFamily="49" charset="0"/>
                <a:cs typeface="Courier New" pitchFamily="49" charset="0"/>
              </a:rPr>
              <a:t>process.start</a:t>
            </a:r>
            <a:r>
              <a:rPr lang="en-US" sz="1600" b="1" dirty="0" smtClean="0">
                <a:solidFill>
                  <a:srgbClr val="00B0F0"/>
                </a:solidFill>
                <a:latin typeface="Courier New" pitchFamily="49" charset="0"/>
                <a:cs typeface="Courier New" pitchFamily="49" charset="0"/>
              </a:rPr>
              <a:t>() for process in p] # Middle loop 1</a:t>
            </a:r>
          </a:p>
          <a:p>
            <a:pPr>
              <a:spcBef>
                <a:spcPts val="0"/>
              </a:spcBef>
              <a:buNone/>
            </a:pPr>
            <a:r>
              <a:rPr lang="en-US" sz="1600" dirty="0" smtClean="0">
                <a:latin typeface="Courier New" pitchFamily="49" charset="0"/>
                <a:cs typeface="Courier New" pitchFamily="49" charset="0"/>
              </a:rPr>
              <a:t>[</a:t>
            </a:r>
            <a:r>
              <a:rPr lang="en-US" sz="1600" dirty="0" err="1" smtClean="0">
                <a:latin typeface="Courier New" pitchFamily="49" charset="0"/>
                <a:cs typeface="Courier New" pitchFamily="49" charset="0"/>
              </a:rPr>
              <a:t>process.join</a:t>
            </a:r>
            <a:r>
              <a:rPr lang="en-US" sz="1600" dirty="0" smtClean="0">
                <a:latin typeface="Courier New" pitchFamily="49" charset="0"/>
                <a:cs typeface="Courier New" pitchFamily="49" charset="0"/>
              </a:rPr>
              <a:t>() for process in p]</a:t>
            </a:r>
          </a:p>
          <a:p>
            <a:pPr>
              <a:spcBef>
                <a:spcPts val="0"/>
              </a:spcBef>
              <a:buNone/>
            </a:pPr>
            <a:endParaRPr lang="en-US" sz="1600" dirty="0" smtClean="0">
              <a:latin typeface="Courier New" pitchFamily="49" charset="0"/>
              <a:cs typeface="Courier New" pitchFamily="49" charset="0"/>
            </a:endParaRPr>
          </a:p>
          <a:p>
            <a:pPr>
              <a:spcBef>
                <a:spcPts val="0"/>
              </a:spcBef>
              <a:buNone/>
            </a:pPr>
            <a:r>
              <a:rPr lang="en-US" sz="1600" dirty="0" err="1" smtClean="0">
                <a:latin typeface="Courier New" pitchFamily="49" charset="0"/>
                <a:cs typeface="Courier New" pitchFamily="49" charset="0"/>
              </a:rPr>
              <a:t>def</a:t>
            </a:r>
            <a:r>
              <a:rPr lang="en-US" sz="1600" dirty="0" smtClean="0">
                <a:latin typeface="Courier New" pitchFamily="49" charset="0"/>
                <a:cs typeface="Courier New" pitchFamily="49" charset="0"/>
              </a:rPr>
              <a:t> </a:t>
            </a:r>
            <a:r>
              <a:rPr lang="en-US" sz="1600" dirty="0" err="1" smtClean="0">
                <a:latin typeface="Courier New" pitchFamily="49" charset="0"/>
                <a:cs typeface="Courier New" pitchFamily="49" charset="0"/>
              </a:rPr>
              <a:t>compute_wrapper</a:t>
            </a:r>
            <a:r>
              <a:rPr lang="en-US" sz="1600" dirty="0" smtClean="0">
                <a:latin typeface="Courier New" pitchFamily="49" charset="0"/>
                <a:cs typeface="Courier New" pitchFamily="49" charset="0"/>
              </a:rPr>
              <a:t>(data):</a:t>
            </a:r>
          </a:p>
          <a:p>
            <a:pPr>
              <a:spcBef>
                <a:spcPts val="0"/>
              </a:spcBef>
              <a:buNone/>
            </a:pPr>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 </a:t>
            </a:r>
            <a:r>
              <a:rPr lang="en-US" sz="1600" b="1" dirty="0" smtClean="0">
                <a:solidFill>
                  <a:srgbClr val="00B0F0"/>
                </a:solidFill>
                <a:latin typeface="Courier New" pitchFamily="49" charset="0"/>
                <a:cs typeface="Courier New" pitchFamily="49" charset="0"/>
              </a:rPr>
              <a:t>for </a:t>
            </a:r>
            <a:r>
              <a:rPr lang="en-US" sz="1600" b="1" dirty="0" err="1" smtClean="0">
                <a:solidFill>
                  <a:srgbClr val="00B0F0"/>
                </a:solidFill>
                <a:latin typeface="Courier New" pitchFamily="49" charset="0"/>
                <a:cs typeface="Courier New" pitchFamily="49" charset="0"/>
              </a:rPr>
              <a:t>i</a:t>
            </a:r>
            <a:r>
              <a:rPr lang="en-US" sz="1600" b="1" dirty="0" smtClean="0">
                <a:solidFill>
                  <a:srgbClr val="00B0F0"/>
                </a:solidFill>
                <a:latin typeface="Courier New" pitchFamily="49" charset="0"/>
                <a:cs typeface="Courier New" pitchFamily="49" charset="0"/>
              </a:rPr>
              <a:t> in range(500/ </a:t>
            </a:r>
            <a:r>
              <a:rPr lang="en-US" sz="1600" b="1" dirty="0" err="1" smtClean="0">
                <a:solidFill>
                  <a:srgbClr val="00B0F0"/>
                </a:solidFill>
                <a:latin typeface="Courier New" pitchFamily="49" charset="0"/>
                <a:cs typeface="Courier New" pitchFamily="49" charset="0"/>
              </a:rPr>
              <a:t>mp.cpu_count</a:t>
            </a:r>
            <a:r>
              <a:rPr lang="en-US" sz="1600" b="1" dirty="0" smtClean="0">
                <a:solidFill>
                  <a:srgbClr val="00B0F0"/>
                </a:solidFill>
                <a:latin typeface="Courier New" pitchFamily="49" charset="0"/>
                <a:cs typeface="Courier New" pitchFamily="49" charset="0"/>
              </a:rPr>
              <a:t>()): # Middle loop 2</a:t>
            </a:r>
          </a:p>
          <a:p>
            <a:pPr>
              <a:spcBef>
                <a:spcPts val="0"/>
              </a:spcBef>
              <a:buNone/>
            </a:pPr>
            <a:r>
              <a:rPr lang="en-US" sz="1600" dirty="0" smtClean="0">
                <a:latin typeface="Courier New" pitchFamily="49" charset="0"/>
                <a:cs typeface="Courier New" pitchFamily="49" charset="0"/>
              </a:rPr>
              <a:t>    </a:t>
            </a:r>
            <a:r>
              <a:rPr lang="en-US" sz="1600" dirty="0" err="1" smtClean="0">
                <a:latin typeface="Courier New" pitchFamily="49" charset="0"/>
                <a:cs typeface="Courier New" pitchFamily="49" charset="0"/>
              </a:rPr>
              <a:t>resample_indices</a:t>
            </a:r>
            <a:r>
              <a:rPr lang="en-US" sz="1600" dirty="0" smtClean="0">
                <a:latin typeface="Courier New" pitchFamily="49" charset="0"/>
                <a:cs typeface="Courier New" pitchFamily="49" charset="0"/>
              </a:rPr>
              <a:t> = </a:t>
            </a:r>
            <a:r>
              <a:rPr lang="en-US" sz="1600" dirty="0" err="1" smtClean="0">
                <a:latin typeface="Courier New" pitchFamily="49" charset="0"/>
                <a:cs typeface="Courier New" pitchFamily="49" charset="0"/>
              </a:rPr>
              <a:t>random_array</a:t>
            </a:r>
            <a:r>
              <a:rPr lang="en-US" sz="1600" dirty="0" smtClean="0">
                <a:latin typeface="Courier New" pitchFamily="49" charset="0"/>
                <a:cs typeface="Courier New" pitchFamily="49" charset="0"/>
              </a:rPr>
              <a:t>(</a:t>
            </a:r>
            <a:r>
              <a:rPr lang="en-US" sz="1600" dirty="0" err="1" smtClean="0">
                <a:latin typeface="Courier New" pitchFamily="49" charset="0"/>
                <a:cs typeface="Courier New" pitchFamily="49" charset="0"/>
              </a:rPr>
              <a:t>len</a:t>
            </a:r>
            <a:r>
              <a:rPr lang="en-US" sz="1600" dirty="0" smtClean="0">
                <a:latin typeface="Courier New" pitchFamily="49" charset="0"/>
                <a:cs typeface="Courier New" pitchFamily="49" charset="0"/>
              </a:rPr>
              <a:t>(data))</a:t>
            </a:r>
          </a:p>
          <a:p>
            <a:pPr>
              <a:spcBef>
                <a:spcPts val="0"/>
              </a:spcBef>
              <a:buNone/>
            </a:pPr>
            <a:r>
              <a:rPr lang="en-US" sz="1600" dirty="0" smtClean="0">
                <a:latin typeface="Courier New" pitchFamily="49" charset="0"/>
                <a:cs typeface="Courier New" pitchFamily="49" charset="0"/>
              </a:rPr>
              <a:t>    </a:t>
            </a:r>
            <a:r>
              <a:rPr lang="en-US" sz="1600" b="1" dirty="0">
                <a:solidFill>
                  <a:srgbClr val="FFFF00"/>
                </a:solidFill>
                <a:latin typeface="Courier New" pitchFamily="49" charset="0"/>
                <a:cs typeface="Courier New" pitchFamily="49" charset="0"/>
              </a:rPr>
              <a:t># Three inner loops: millions of rows</a:t>
            </a:r>
          </a:p>
          <a:p>
            <a:pPr>
              <a:spcBef>
                <a:spcPts val="0"/>
              </a:spcBef>
              <a:buNone/>
            </a:pPr>
            <a:r>
              <a:rPr lang="en-US" sz="1600" dirty="0" smtClean="0">
                <a:latin typeface="Courier New" pitchFamily="49" charset="0"/>
                <a:cs typeface="Courier New" pitchFamily="49" charset="0"/>
              </a:rPr>
              <a:t>    </a:t>
            </a:r>
            <a:r>
              <a:rPr lang="en-US" sz="1600" b="1" dirty="0" err="1" smtClean="0">
                <a:solidFill>
                  <a:srgbClr val="FFFF00"/>
                </a:solidFill>
                <a:latin typeface="Courier New" pitchFamily="49" charset="0"/>
                <a:cs typeface="Courier New" pitchFamily="49" charset="0"/>
              </a:rPr>
              <a:t>new_data</a:t>
            </a:r>
            <a:r>
              <a:rPr lang="en-US" sz="1600" b="1" dirty="0" smtClean="0">
                <a:solidFill>
                  <a:srgbClr val="FFFF00"/>
                </a:solidFill>
                <a:latin typeface="Courier New" pitchFamily="49" charset="0"/>
                <a:cs typeface="Courier New" pitchFamily="49" charset="0"/>
              </a:rPr>
              <a:t> = data[</a:t>
            </a:r>
            <a:r>
              <a:rPr lang="en-US" sz="1600" b="1" dirty="0" err="1" smtClean="0">
                <a:solidFill>
                  <a:srgbClr val="FFFF00"/>
                </a:solidFill>
                <a:latin typeface="Courier New" pitchFamily="49" charset="0"/>
                <a:cs typeface="Courier New" pitchFamily="49" charset="0"/>
              </a:rPr>
              <a:t>resample_indices</a:t>
            </a:r>
            <a:r>
              <a:rPr lang="en-US" sz="1600" b="1" dirty="0" smtClean="0">
                <a:solidFill>
                  <a:srgbClr val="FFFF00"/>
                </a:solidFill>
                <a:latin typeface="Courier New" pitchFamily="49" charset="0"/>
                <a:cs typeface="Courier New" pitchFamily="49" charset="0"/>
              </a:rPr>
              <a:t>]</a:t>
            </a:r>
          </a:p>
          <a:p>
            <a:pPr>
              <a:spcBef>
                <a:spcPts val="0"/>
              </a:spcBef>
              <a:buNone/>
            </a:pPr>
            <a:endParaRPr lang="en-US" sz="1600" b="1" dirty="0" smtClean="0">
              <a:solidFill>
                <a:srgbClr val="FFFF00"/>
              </a:solidFill>
              <a:latin typeface="Courier New" pitchFamily="49" charset="0"/>
              <a:cs typeface="Courier New" pitchFamily="49" charset="0"/>
            </a:endParaRPr>
          </a:p>
          <a:p>
            <a:pPr>
              <a:spcBef>
                <a:spcPts val="0"/>
              </a:spcBef>
              <a:buNone/>
            </a:pPr>
            <a:r>
              <a:rPr lang="en-US" sz="1600" b="1" dirty="0" smtClean="0">
                <a:solidFill>
                  <a:srgbClr val="FFFF00"/>
                </a:solidFill>
                <a:latin typeface="Courier New" pitchFamily="49" charset="0"/>
                <a:cs typeface="Courier New" pitchFamily="49" charset="0"/>
              </a:rPr>
              <a:t>    </a:t>
            </a:r>
            <a:r>
              <a:rPr lang="en-US" sz="1600" b="1" dirty="0" err="1" smtClean="0">
                <a:solidFill>
                  <a:srgbClr val="FFFF00"/>
                </a:solidFill>
                <a:latin typeface="Courier New" pitchFamily="49" charset="0"/>
                <a:cs typeface="Courier New" pitchFamily="49" charset="0"/>
              </a:rPr>
              <a:t>sums_T</a:t>
            </a:r>
            <a:r>
              <a:rPr lang="en-US" sz="1600" b="1" dirty="0" smtClean="0">
                <a:solidFill>
                  <a:srgbClr val="FFFF00"/>
                </a:solidFill>
                <a:latin typeface="Courier New" pitchFamily="49" charset="0"/>
                <a:cs typeface="Courier New" pitchFamily="49" charset="0"/>
              </a:rPr>
              <a:t>[</a:t>
            </a:r>
            <a:r>
              <a:rPr lang="en-US" sz="1600" b="1" dirty="0" err="1" smtClean="0">
                <a:solidFill>
                  <a:srgbClr val="FFFF00"/>
                </a:solidFill>
                <a:latin typeface="Courier New" pitchFamily="49" charset="0"/>
                <a:cs typeface="Courier New" pitchFamily="49" charset="0"/>
              </a:rPr>
              <a:t>i</a:t>
            </a:r>
            <a:r>
              <a:rPr lang="en-US" sz="1600" b="1" dirty="0" smtClean="0">
                <a:solidFill>
                  <a:srgbClr val="FFFF00"/>
                </a:solidFill>
                <a:latin typeface="Courier New" pitchFamily="49" charset="0"/>
                <a:cs typeface="Courier New" pitchFamily="49" charset="0"/>
              </a:rPr>
              <a:t>] = </a:t>
            </a:r>
            <a:r>
              <a:rPr lang="en-US" sz="1600" b="1" dirty="0" err="1" smtClean="0">
                <a:solidFill>
                  <a:srgbClr val="FFFF00"/>
                </a:solidFill>
                <a:latin typeface="Courier New" pitchFamily="49" charset="0"/>
                <a:cs typeface="Courier New" pitchFamily="49" charset="0"/>
              </a:rPr>
              <a:t>numpy.sum</a:t>
            </a:r>
            <a:r>
              <a:rPr lang="en-US" sz="1600" b="1" dirty="0" smtClean="0">
                <a:solidFill>
                  <a:srgbClr val="FFFF00"/>
                </a:solidFill>
                <a:latin typeface="Courier New" pitchFamily="49" charset="0"/>
                <a:cs typeface="Courier New" pitchFamily="49" charset="0"/>
              </a:rPr>
              <a:t>(</a:t>
            </a:r>
            <a:r>
              <a:rPr lang="en-US" sz="1600" b="1" dirty="0" err="1" smtClean="0">
                <a:solidFill>
                  <a:srgbClr val="FFFF00"/>
                </a:solidFill>
                <a:latin typeface="Courier New" pitchFamily="49" charset="0"/>
                <a:cs typeface="Courier New" pitchFamily="49" charset="0"/>
              </a:rPr>
              <a:t>new_data</a:t>
            </a:r>
            <a:r>
              <a:rPr lang="en-US" sz="1600" b="1" dirty="0" smtClean="0">
                <a:solidFill>
                  <a:srgbClr val="FFFF00"/>
                </a:solidFill>
                <a:latin typeface="Courier New" pitchFamily="49" charset="0"/>
                <a:cs typeface="Courier New" pitchFamily="49" charset="0"/>
              </a:rPr>
              <a:t>[where  </a:t>
            </a:r>
            <a:r>
              <a:rPr lang="en-US" sz="1600" b="1" i="1" dirty="0" smtClean="0">
                <a:solidFill>
                  <a:srgbClr val="FFFF00"/>
                </a:solidFill>
                <a:latin typeface="Courier New" pitchFamily="49" charset="0"/>
                <a:cs typeface="Courier New" pitchFamily="49" charset="0"/>
              </a:rPr>
              <a:t>…</a:t>
            </a:r>
            <a:r>
              <a:rPr lang="en-US" sz="1600" b="1" dirty="0" smtClean="0">
                <a:solidFill>
                  <a:srgbClr val="FFFF00"/>
                </a:solidFill>
                <a:latin typeface="Courier New" pitchFamily="49" charset="0"/>
                <a:cs typeface="Courier New" pitchFamily="49" charset="0"/>
              </a:rPr>
              <a:t>])</a:t>
            </a:r>
          </a:p>
          <a:p>
            <a:pPr>
              <a:spcBef>
                <a:spcPts val="0"/>
              </a:spcBef>
              <a:buNone/>
            </a:pPr>
            <a:r>
              <a:rPr lang="en-US" sz="1600" b="1" dirty="0" smtClean="0">
                <a:solidFill>
                  <a:srgbClr val="FFFF00"/>
                </a:solidFill>
                <a:latin typeface="Courier New" pitchFamily="49" charset="0"/>
                <a:cs typeface="Courier New" pitchFamily="49" charset="0"/>
              </a:rPr>
              <a:t>    </a:t>
            </a:r>
            <a:r>
              <a:rPr lang="en-US" sz="1600" b="1" dirty="0" err="1" smtClean="0">
                <a:solidFill>
                  <a:srgbClr val="FFFF00"/>
                </a:solidFill>
                <a:latin typeface="Courier New" pitchFamily="49" charset="0"/>
                <a:cs typeface="Courier New" pitchFamily="49" charset="0"/>
              </a:rPr>
              <a:t>sums_F</a:t>
            </a:r>
            <a:r>
              <a:rPr lang="en-US" sz="1600" b="1" dirty="0" smtClean="0">
                <a:solidFill>
                  <a:srgbClr val="FFFF00"/>
                </a:solidFill>
                <a:latin typeface="Courier New" pitchFamily="49" charset="0"/>
                <a:cs typeface="Courier New" pitchFamily="49" charset="0"/>
              </a:rPr>
              <a:t>[</a:t>
            </a:r>
            <a:r>
              <a:rPr lang="en-US" sz="1600" b="1" dirty="0" err="1" smtClean="0">
                <a:solidFill>
                  <a:srgbClr val="FFFF00"/>
                </a:solidFill>
                <a:latin typeface="Courier New" pitchFamily="49" charset="0"/>
                <a:cs typeface="Courier New" pitchFamily="49" charset="0"/>
              </a:rPr>
              <a:t>i</a:t>
            </a:r>
            <a:r>
              <a:rPr lang="en-US" sz="1600" b="1" dirty="0" smtClean="0">
                <a:solidFill>
                  <a:srgbClr val="FFFF00"/>
                </a:solidFill>
                <a:latin typeface="Courier New" pitchFamily="49" charset="0"/>
                <a:cs typeface="Courier New" pitchFamily="49" charset="0"/>
              </a:rPr>
              <a:t>] = </a:t>
            </a:r>
            <a:r>
              <a:rPr lang="en-US" sz="1600" b="1" dirty="0" err="1" smtClean="0">
                <a:solidFill>
                  <a:srgbClr val="FFFF00"/>
                </a:solidFill>
                <a:latin typeface="Courier New" pitchFamily="49" charset="0"/>
                <a:cs typeface="Courier New" pitchFamily="49" charset="0"/>
              </a:rPr>
              <a:t>numpy.sum</a:t>
            </a:r>
            <a:r>
              <a:rPr lang="en-US" sz="1600" b="1" dirty="0" smtClean="0">
                <a:solidFill>
                  <a:srgbClr val="FFFF00"/>
                </a:solidFill>
                <a:latin typeface="Courier New" pitchFamily="49" charset="0"/>
                <a:cs typeface="Courier New" pitchFamily="49" charset="0"/>
              </a:rPr>
              <a:t>(</a:t>
            </a:r>
            <a:r>
              <a:rPr lang="en-US" sz="1600" b="1" dirty="0" err="1" smtClean="0">
                <a:solidFill>
                  <a:srgbClr val="FFFF00"/>
                </a:solidFill>
                <a:latin typeface="Courier New" pitchFamily="49" charset="0"/>
                <a:cs typeface="Courier New" pitchFamily="49" charset="0"/>
              </a:rPr>
              <a:t>new_data</a:t>
            </a:r>
            <a:r>
              <a:rPr lang="en-US" sz="1600" b="1" dirty="0" smtClean="0">
                <a:solidFill>
                  <a:srgbClr val="FFFF00"/>
                </a:solidFill>
                <a:latin typeface="Courier New" pitchFamily="49" charset="0"/>
                <a:cs typeface="Courier New" pitchFamily="49" charset="0"/>
              </a:rPr>
              <a:t>[where !</a:t>
            </a:r>
            <a:r>
              <a:rPr lang="en-US" sz="1600" b="1" i="1" dirty="0" smtClean="0">
                <a:solidFill>
                  <a:srgbClr val="FFFF00"/>
                </a:solidFill>
                <a:latin typeface="Courier New" pitchFamily="49" charset="0"/>
                <a:cs typeface="Courier New" pitchFamily="49" charset="0"/>
              </a:rPr>
              <a:t>…</a:t>
            </a:r>
            <a:r>
              <a:rPr lang="en-US" sz="1600" b="1" dirty="0" smtClean="0">
                <a:solidFill>
                  <a:srgbClr val="FFFF00"/>
                </a:solidFill>
                <a:latin typeface="Courier New" pitchFamily="49" charset="0"/>
                <a:cs typeface="Courier New" pitchFamily="49" charset="0"/>
              </a:rPr>
              <a:t>])</a:t>
            </a:r>
          </a:p>
          <a:p>
            <a:pPr>
              <a:spcBef>
                <a:spcPts val="0"/>
              </a:spcBef>
              <a:buNone/>
            </a:pPr>
            <a:endParaRPr lang="en-US" sz="1600" dirty="0" smtClean="0">
              <a:latin typeface="Courier New" pitchFamily="49" charset="0"/>
              <a:cs typeface="Courier New" pitchFamily="49" charset="0"/>
            </a:endParaRPr>
          </a:p>
          <a:p>
            <a:pPr>
              <a:spcBef>
                <a:spcPts val="0"/>
              </a:spcBef>
              <a:buNone/>
            </a:pPr>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 </a:t>
            </a:r>
            <a:r>
              <a:rPr lang="en-US" sz="1600" dirty="0" err="1" smtClean="0">
                <a:latin typeface="Courier New" pitchFamily="49" charset="0"/>
                <a:cs typeface="Courier New" pitchFamily="49" charset="0"/>
              </a:rPr>
              <a:t>cursor.insert</a:t>
            </a:r>
            <a:r>
              <a:rPr lang="en-US" sz="1600" dirty="0" smtClean="0">
                <a:latin typeface="Courier New" pitchFamily="49" charset="0"/>
                <a:cs typeface="Courier New" pitchFamily="49" charset="0"/>
              </a:rPr>
              <a:t>(</a:t>
            </a:r>
            <a:r>
              <a:rPr lang="en-US" sz="1600" dirty="0" err="1" smtClean="0">
                <a:latin typeface="Courier New" pitchFamily="49" charset="0"/>
                <a:cs typeface="Courier New" pitchFamily="49" charset="0"/>
              </a:rPr>
              <a:t>generate_sql</a:t>
            </a:r>
            <a:r>
              <a:rPr lang="en-US" sz="1600" dirty="0" smtClean="0">
                <a:latin typeface="Courier New" pitchFamily="49" charset="0"/>
                <a:cs typeface="Courier New" pitchFamily="49" charset="0"/>
              </a:rPr>
              <a:t>(</a:t>
            </a:r>
            <a:r>
              <a:rPr lang="en-US" sz="1600" dirty="0" err="1" smtClean="0">
                <a:latin typeface="Courier New" pitchFamily="49" charset="0"/>
                <a:cs typeface="Courier New" pitchFamily="49" charset="0"/>
              </a:rPr>
              <a:t>sums_T</a:t>
            </a:r>
            <a:r>
              <a:rPr lang="en-US" sz="1600" dirty="0" smtClean="0">
                <a:latin typeface="Courier New" pitchFamily="49" charset="0"/>
                <a:cs typeface="Courier New" pitchFamily="49" charset="0"/>
              </a:rPr>
              <a:t>))</a:t>
            </a:r>
          </a:p>
          <a:p>
            <a:pPr>
              <a:spcBef>
                <a:spcPts val="0"/>
              </a:spcBef>
              <a:buNone/>
            </a:pPr>
            <a:r>
              <a:rPr lang="en-US" sz="1600" dirty="0" smtClean="0">
                <a:latin typeface="Courier New" pitchFamily="49" charset="0"/>
                <a:cs typeface="Courier New" pitchFamily="49" charset="0"/>
              </a:rPr>
              <a:t>  </a:t>
            </a:r>
            <a:r>
              <a:rPr lang="en-US" sz="1600" dirty="0" err="1" smtClean="0">
                <a:latin typeface="Courier New" pitchFamily="49" charset="0"/>
                <a:cs typeface="Courier New" pitchFamily="49" charset="0"/>
              </a:rPr>
              <a:t>cursor.insert</a:t>
            </a:r>
            <a:r>
              <a:rPr lang="en-US" sz="1600" dirty="0" smtClean="0">
                <a:latin typeface="Courier New" pitchFamily="49" charset="0"/>
                <a:cs typeface="Courier New" pitchFamily="49" charset="0"/>
              </a:rPr>
              <a:t>(</a:t>
            </a:r>
            <a:r>
              <a:rPr lang="en-US" sz="1600" dirty="0" err="1" smtClean="0">
                <a:latin typeface="Courier New" pitchFamily="49" charset="0"/>
                <a:cs typeface="Courier New" pitchFamily="49" charset="0"/>
              </a:rPr>
              <a:t>generate_sql</a:t>
            </a:r>
            <a:r>
              <a:rPr lang="en-US" sz="1600" dirty="0" smtClean="0">
                <a:latin typeface="Courier New" pitchFamily="49" charset="0"/>
                <a:cs typeface="Courier New" pitchFamily="49" charset="0"/>
              </a:rPr>
              <a:t>(</a:t>
            </a:r>
            <a:r>
              <a:rPr lang="en-US" sz="1600" dirty="0" err="1" smtClean="0">
                <a:latin typeface="Courier New" pitchFamily="49" charset="0"/>
                <a:cs typeface="Courier New" pitchFamily="49" charset="0"/>
              </a:rPr>
              <a:t>sums_F</a:t>
            </a:r>
            <a:r>
              <a:rPr lang="en-US" sz="1600" dirty="0" smtClean="0">
                <a:latin typeface="Courier New" pitchFamily="49" charset="0"/>
                <a:cs typeface="Courier New" pitchFamily="49" charset="0"/>
              </a:rPr>
              <a:t>))</a:t>
            </a:r>
          </a:p>
        </p:txBody>
      </p:sp>
      <p:sp>
        <p:nvSpPr>
          <p:cNvPr id="2" name="Title 1"/>
          <p:cNvSpPr>
            <a:spLocks noGrp="1"/>
          </p:cNvSpPr>
          <p:nvPr>
            <p:ph type="title"/>
          </p:nvPr>
        </p:nvSpPr>
        <p:spPr/>
        <p:txBody>
          <a:bodyPr/>
          <a:lstStyle/>
          <a:p>
            <a:r>
              <a:rPr lang="en-US" dirty="0" smtClean="0"/>
              <a:t>Post-2011 Speedup Analyzer</a:t>
            </a:r>
            <a:endParaRPr lang="en-US" dirty="0"/>
          </a:p>
        </p:txBody>
      </p:sp>
      <p:sp>
        <p:nvSpPr>
          <p:cNvPr id="4" name="Line Callout 2 3"/>
          <p:cNvSpPr/>
          <p:nvPr/>
        </p:nvSpPr>
        <p:spPr>
          <a:xfrm>
            <a:off x="5257800" y="1905000"/>
            <a:ext cx="3668389" cy="650060"/>
          </a:xfrm>
          <a:prstGeom prst="borderCallout2">
            <a:avLst>
              <a:gd name="adj1" fmla="val 18750"/>
              <a:gd name="adj2" fmla="val -8333"/>
              <a:gd name="adj3" fmla="val 44891"/>
              <a:gd name="adj4" fmla="val -20417"/>
              <a:gd name="adj5" fmla="val 182801"/>
              <a:gd name="adj6" fmla="val -25248"/>
            </a:avLst>
          </a:prstGeom>
          <a:ln>
            <a:tailEnd type="arrow"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latin typeface="Arial" pitchFamily="34" charset="0"/>
                <a:cs typeface="Arial" pitchFamily="34" charset="0"/>
              </a:rPr>
              <a:t>Statically scheduled parallelism creates a speed bump at </a:t>
            </a:r>
            <a:r>
              <a:rPr lang="en-US" dirty="0" smtClean="0">
                <a:latin typeface="Courier New" pitchFamily="49" charset="0"/>
                <a:cs typeface="Courier New" pitchFamily="49" charset="0"/>
              </a:rPr>
              <a:t>join()</a:t>
            </a:r>
            <a:r>
              <a:rPr lang="en-US" dirty="0" smtClean="0">
                <a:latin typeface="Arial" pitchFamily="34" charset="0"/>
                <a:cs typeface="Arial" pitchFamily="34" charset="0"/>
              </a:rPr>
              <a:t>.</a:t>
            </a:r>
            <a:endParaRPr lang="en-US" dirty="0">
              <a:latin typeface="Arial" pitchFamily="34" charset="0"/>
              <a:cs typeface="Arial" pitchFamily="34" charset="0"/>
            </a:endParaRPr>
          </a:p>
        </p:txBody>
      </p:sp>
      <p:sp>
        <p:nvSpPr>
          <p:cNvPr id="8" name="TextBox 7"/>
          <p:cNvSpPr txBox="1"/>
          <p:nvPr/>
        </p:nvSpPr>
        <p:spPr>
          <a:xfrm>
            <a:off x="33647" y="6651584"/>
            <a:ext cx="9199954" cy="253916"/>
          </a:xfrm>
          <a:prstGeom prst="rect">
            <a:avLst/>
          </a:prstGeom>
          <a:noFill/>
        </p:spPr>
        <p:txBody>
          <a:bodyPr wrap="none" rtlCol="0">
            <a:spAutoFit/>
          </a:bodyPr>
          <a:lstStyle/>
          <a:p>
            <a:r>
              <a:rPr lang="en-US" sz="1050" dirty="0" smtClean="0">
                <a:solidFill>
                  <a:schemeClr val="tx1">
                    <a:lumMod val="75000"/>
                  </a:schemeClr>
                </a:solidFill>
                <a:latin typeface="Arial" pitchFamily="34" charset="0"/>
                <a:cs typeface="Arial" pitchFamily="34" charset="0"/>
              </a:rPr>
              <a:t>davidschachter@gmail.com                                                                                                                                                            https://davidschachter.com</a:t>
            </a:r>
          </a:p>
        </p:txBody>
      </p:sp>
    </p:spTree>
    <p:extLst>
      <p:ext uri="{BB962C8B-B14F-4D97-AF65-F5344CB8AC3E}">
        <p14:creationId xmlns:p14="http://schemas.microsoft.com/office/powerpoint/2010/main" val="3253132926"/>
      </p:ext>
    </p:extLst>
  </p:cSld>
  <p:clrMapOvr>
    <a:masterClrMapping/>
  </p:clrMapOvr>
  <p:transition>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7800" y="3699804"/>
            <a:ext cx="6858000" cy="2777196"/>
          </a:xfrm>
        </p:spPr>
        <p:txBody>
          <a:bodyPr>
            <a:normAutofit/>
          </a:bodyPr>
          <a:lstStyle/>
          <a:p>
            <a:pPr marL="514350" indent="-514350" algn="l"/>
            <a:r>
              <a:rPr lang="en-US" dirty="0" smtClean="0"/>
              <a:t>Mechanical: 2011, 8 weeks: 114X</a:t>
            </a:r>
          </a:p>
          <a:p>
            <a:pPr marL="514350" indent="-514350" algn="l"/>
            <a:r>
              <a:rPr lang="en-US" dirty="0"/>
              <a:t>Computer architecture: 7 weeks in 2012, 111X </a:t>
            </a:r>
            <a:r>
              <a:rPr lang="en-US" dirty="0" smtClean="0"/>
              <a:t>faster</a:t>
            </a:r>
          </a:p>
          <a:p>
            <a:pPr marL="514350" indent="-514350" algn="l">
              <a:buFont typeface="+mj-lt"/>
              <a:buAutoNum type="arabicPeriod"/>
            </a:pPr>
            <a:r>
              <a:rPr lang="en-US" i="1" dirty="0" smtClean="0"/>
              <a:t>Eliminate copying the big data</a:t>
            </a:r>
          </a:p>
          <a:p>
            <a:pPr marL="514350" indent="-514350" algn="l">
              <a:buFont typeface="+mj-lt"/>
              <a:buAutoNum type="arabicPeriod"/>
            </a:pPr>
            <a:r>
              <a:rPr lang="en-US" i="1" dirty="0" smtClean="0"/>
              <a:t>Reduce random number generation</a:t>
            </a:r>
          </a:p>
          <a:p>
            <a:pPr marL="514350" indent="-514350" algn="l">
              <a:buFont typeface="+mj-lt"/>
              <a:buAutoNum type="arabicPeriod"/>
            </a:pPr>
            <a:r>
              <a:rPr lang="en-US" i="1" dirty="0" smtClean="0"/>
              <a:t>Touch big data once only by swapping loops</a:t>
            </a:r>
          </a:p>
          <a:p>
            <a:pPr marL="514350" indent="-514350" algn="l">
              <a:buFont typeface="+mj-lt"/>
              <a:buAutoNum type="arabicPeriod"/>
            </a:pPr>
            <a:r>
              <a:rPr lang="en-US" i="1" dirty="0" smtClean="0"/>
              <a:t>Use </a:t>
            </a:r>
            <a:r>
              <a:rPr lang="en-US" i="1" dirty="0" err="1" smtClean="0"/>
              <a:t>Cython</a:t>
            </a:r>
            <a:r>
              <a:rPr lang="en-US" i="1" dirty="0" smtClean="0"/>
              <a:t> and hand-optimize the C code</a:t>
            </a:r>
            <a:endParaRPr lang="en-US" i="1" dirty="0"/>
          </a:p>
        </p:txBody>
      </p:sp>
      <p:sp>
        <p:nvSpPr>
          <p:cNvPr id="2" name="Title 1"/>
          <p:cNvSpPr>
            <a:spLocks noGrp="1"/>
          </p:cNvSpPr>
          <p:nvPr>
            <p:ph type="ctrTitle"/>
          </p:nvPr>
        </p:nvSpPr>
        <p:spPr/>
        <p:txBody>
          <a:bodyPr>
            <a:noAutofit/>
          </a:bodyPr>
          <a:lstStyle/>
          <a:p>
            <a:r>
              <a:rPr lang="en-US" sz="9600" b="1" dirty="0" smtClean="0"/>
              <a:t>The Speedups</a:t>
            </a:r>
            <a:endParaRPr lang="en-US" sz="9600" b="1" dirty="0"/>
          </a:p>
        </p:txBody>
      </p:sp>
      <p:sp>
        <p:nvSpPr>
          <p:cNvPr id="4" name="TextBox 3"/>
          <p:cNvSpPr txBox="1"/>
          <p:nvPr/>
        </p:nvSpPr>
        <p:spPr>
          <a:xfrm>
            <a:off x="33647" y="6651584"/>
            <a:ext cx="9199954" cy="253916"/>
          </a:xfrm>
          <a:prstGeom prst="rect">
            <a:avLst/>
          </a:prstGeom>
          <a:noFill/>
        </p:spPr>
        <p:txBody>
          <a:bodyPr wrap="none" rtlCol="0">
            <a:spAutoFit/>
          </a:bodyPr>
          <a:lstStyle/>
          <a:p>
            <a:r>
              <a:rPr lang="en-US" sz="1050" dirty="0" smtClean="0">
                <a:solidFill>
                  <a:schemeClr val="tx1">
                    <a:lumMod val="75000"/>
                  </a:schemeClr>
                </a:solidFill>
                <a:latin typeface="Arial" pitchFamily="34" charset="0"/>
                <a:cs typeface="Arial" pitchFamily="34" charset="0"/>
              </a:rPr>
              <a:t>davidschachter@gmail.com                                                                                                                                                            https://davidschachter.com</a:t>
            </a:r>
          </a:p>
        </p:txBody>
      </p:sp>
    </p:spTree>
    <p:extLst>
      <p:ext uri="{BB962C8B-B14F-4D97-AF65-F5344CB8AC3E}">
        <p14:creationId xmlns:p14="http://schemas.microsoft.com/office/powerpoint/2010/main" val="4178169436"/>
      </p:ext>
    </p:extLst>
  </p:cSld>
  <p:clrMapOvr>
    <a:masterClrMapping/>
  </p:clrMapOvr>
  <p:transition>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524000"/>
            <a:ext cx="8001000" cy="4572000"/>
          </a:xfrm>
        </p:spPr>
        <p:txBody>
          <a:bodyPr>
            <a:noAutofit/>
          </a:bodyPr>
          <a:lstStyle/>
          <a:p>
            <a:pPr marL="457200" indent="-457200">
              <a:spcBef>
                <a:spcPts val="0"/>
              </a:spcBef>
              <a:buFont typeface="+mj-lt"/>
              <a:buAutoNum type="arabicPeriod"/>
            </a:pPr>
            <a:r>
              <a:rPr lang="en-US" sz="2400" dirty="0" smtClean="0">
                <a:cs typeface="Courier New" pitchFamily="49" charset="0"/>
              </a:rPr>
              <a:t>Reduce row width from 84 to 36 bytes</a:t>
            </a:r>
          </a:p>
          <a:p>
            <a:pPr marL="457200" indent="-457200">
              <a:spcBef>
                <a:spcPts val="0"/>
              </a:spcBef>
              <a:buFont typeface="+mj-lt"/>
              <a:buAutoNum type="arabicPeriod"/>
            </a:pPr>
            <a:r>
              <a:rPr lang="en-US" sz="2400" dirty="0" smtClean="0">
                <a:cs typeface="Courier New" pitchFamily="49" charset="0"/>
              </a:rPr>
              <a:t>Eliminate all copying of the big data</a:t>
            </a:r>
          </a:p>
          <a:p>
            <a:pPr marL="857250" lvl="1" indent="-457200">
              <a:spcBef>
                <a:spcPts val="0"/>
              </a:spcBef>
            </a:pPr>
            <a:r>
              <a:rPr lang="en-US" sz="2000" dirty="0" smtClean="0">
                <a:cs typeface="Courier New" pitchFamily="49" charset="0"/>
              </a:rPr>
              <a:t>Use radix sort to count how many times each input row should appear in the synthetic data set</a:t>
            </a:r>
          </a:p>
          <a:p>
            <a:pPr marL="857250" lvl="1" indent="-457200">
              <a:spcBef>
                <a:spcPts val="0"/>
              </a:spcBef>
            </a:pPr>
            <a:r>
              <a:rPr lang="en-US" sz="2000" dirty="0">
                <a:cs typeface="Courier New" pitchFamily="49" charset="0"/>
              </a:rPr>
              <a:t>Gives a “virtual” synthetic data set; no need to actually create it</a:t>
            </a:r>
          </a:p>
          <a:p>
            <a:pPr marL="857250" lvl="1" indent="-457200">
              <a:spcBef>
                <a:spcPts val="0"/>
              </a:spcBef>
            </a:pPr>
            <a:r>
              <a:rPr lang="en-US" sz="2000" dirty="0" smtClean="0">
                <a:cs typeface="Courier New" pitchFamily="49" charset="0"/>
              </a:rPr>
              <a:t>Eliminates random reads</a:t>
            </a:r>
          </a:p>
          <a:p>
            <a:pPr marL="857250" lvl="1" indent="-457200">
              <a:spcBef>
                <a:spcPts val="0"/>
              </a:spcBef>
            </a:pPr>
            <a:r>
              <a:rPr lang="en-US" sz="2000" dirty="0" smtClean="0">
                <a:cs typeface="Courier New" pitchFamily="49" charset="0"/>
              </a:rPr>
              <a:t>Eliminates sequential writes</a:t>
            </a:r>
          </a:p>
          <a:p>
            <a:pPr marL="857250" lvl="1" indent="-457200">
              <a:spcBef>
                <a:spcPts val="0"/>
              </a:spcBef>
            </a:pPr>
            <a:r>
              <a:rPr lang="en-US" sz="2000" dirty="0" smtClean="0">
                <a:cs typeface="Courier New" pitchFamily="49" charset="0"/>
              </a:rPr>
              <a:t>Takes advantage of the unimportance of row order</a:t>
            </a:r>
          </a:p>
          <a:p>
            <a:pPr marL="857250" lvl="1" indent="-457200">
              <a:spcBef>
                <a:spcPts val="0"/>
              </a:spcBef>
            </a:pPr>
            <a:endParaRPr lang="en-US" sz="2000" dirty="0">
              <a:cs typeface="Courier New" pitchFamily="49" charset="0"/>
            </a:endParaRPr>
          </a:p>
          <a:p>
            <a:pPr marL="857250" lvl="1" indent="-457200">
              <a:spcBef>
                <a:spcPts val="0"/>
              </a:spcBef>
            </a:pPr>
            <a:endParaRPr lang="en-US" sz="2000" dirty="0" smtClean="0">
              <a:cs typeface="Courier New" pitchFamily="49" charset="0"/>
            </a:endParaRPr>
          </a:p>
          <a:p>
            <a:pPr marL="857250" lvl="1" indent="-457200">
              <a:spcBef>
                <a:spcPts val="0"/>
              </a:spcBef>
            </a:pPr>
            <a:endParaRPr lang="en-US" sz="2000" dirty="0" smtClean="0">
              <a:cs typeface="Courier New" pitchFamily="49" charset="0"/>
            </a:endParaRPr>
          </a:p>
          <a:p>
            <a:pPr marL="857250" lvl="1" indent="-457200">
              <a:spcBef>
                <a:spcPts val="0"/>
              </a:spcBef>
            </a:pPr>
            <a:endParaRPr lang="en-US" sz="2000" dirty="0">
              <a:cs typeface="Courier New" pitchFamily="49" charset="0"/>
            </a:endParaRPr>
          </a:p>
          <a:p>
            <a:pPr marL="857250" lvl="1" indent="-457200">
              <a:spcBef>
                <a:spcPts val="0"/>
              </a:spcBef>
            </a:pPr>
            <a:endParaRPr lang="en-US" sz="2000" dirty="0" smtClean="0">
              <a:cs typeface="Courier New" pitchFamily="49" charset="0"/>
            </a:endParaRPr>
          </a:p>
          <a:p>
            <a:pPr marL="457200" indent="-457200">
              <a:spcBef>
                <a:spcPts val="0"/>
              </a:spcBef>
              <a:buFont typeface="+mj-lt"/>
              <a:buAutoNum type="arabicPeriod"/>
            </a:pPr>
            <a:r>
              <a:rPr lang="en-US" sz="2400" dirty="0" smtClean="0">
                <a:cs typeface="Courier New" pitchFamily="49" charset="0"/>
              </a:rPr>
              <a:t>Eliminate vector operations from inner loop (the “</a:t>
            </a:r>
            <a:r>
              <a:rPr lang="en-US" sz="2400" dirty="0" smtClean="0">
                <a:latin typeface="Courier New" pitchFamily="49" charset="0"/>
                <a:cs typeface="Courier New" pitchFamily="49" charset="0"/>
              </a:rPr>
              <a:t>where</a:t>
            </a:r>
            <a:r>
              <a:rPr lang="en-US" sz="2400" dirty="0" smtClean="0">
                <a:cs typeface="Courier New" pitchFamily="49" charset="0"/>
              </a:rPr>
              <a:t>” clause)</a:t>
            </a:r>
          </a:p>
        </p:txBody>
      </p:sp>
      <p:sp>
        <p:nvSpPr>
          <p:cNvPr id="2" name="Title 1"/>
          <p:cNvSpPr>
            <a:spLocks noGrp="1"/>
          </p:cNvSpPr>
          <p:nvPr>
            <p:ph type="title"/>
          </p:nvPr>
        </p:nvSpPr>
        <p:spPr/>
        <p:txBody>
          <a:bodyPr>
            <a:normAutofit/>
          </a:bodyPr>
          <a:lstStyle/>
          <a:p>
            <a:r>
              <a:rPr lang="en-US" i="1" dirty="0" smtClean="0"/>
              <a:t>Eliminate Copying the Big Data</a:t>
            </a:r>
            <a:endParaRPr lang="en-US" sz="3600" i="1" dirty="0"/>
          </a:p>
        </p:txBody>
      </p:sp>
      <p:sp>
        <p:nvSpPr>
          <p:cNvPr id="4" name="Line Callout 2 3"/>
          <p:cNvSpPr/>
          <p:nvPr/>
        </p:nvSpPr>
        <p:spPr>
          <a:xfrm>
            <a:off x="7086600" y="1524000"/>
            <a:ext cx="1600200" cy="762000"/>
          </a:xfrm>
          <a:prstGeom prst="borderCallout2">
            <a:avLst>
              <a:gd name="adj1" fmla="val 18750"/>
              <a:gd name="adj2" fmla="val -8333"/>
              <a:gd name="adj3" fmla="val 18750"/>
              <a:gd name="adj4" fmla="val -16667"/>
              <a:gd name="adj5" fmla="val 26637"/>
              <a:gd name="adj6" fmla="val -55143"/>
            </a:avLst>
          </a:prstGeom>
          <a:ln>
            <a:tailEnd type="arrow"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Very effective. A big clue!</a:t>
            </a:r>
            <a:endParaRPr lang="en-US" dirty="0"/>
          </a:p>
        </p:txBody>
      </p:sp>
      <p:sp>
        <p:nvSpPr>
          <p:cNvPr id="6" name="Content Placeholder 2"/>
          <p:cNvSpPr txBox="1">
            <a:spLocks/>
          </p:cNvSpPr>
          <p:nvPr/>
        </p:nvSpPr>
        <p:spPr>
          <a:xfrm>
            <a:off x="1143000" y="4114800"/>
            <a:ext cx="7391400" cy="1447800"/>
          </a:xfrm>
          <a:prstGeom prst="rect">
            <a:avLst/>
          </a:prstGeom>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a:spcBef>
                <a:spcPts val="0"/>
              </a:spcBef>
              <a:buFont typeface="Wingdings 2"/>
              <a:buNone/>
            </a:pPr>
            <a:r>
              <a:rPr lang="en-US" sz="1800" dirty="0" smtClean="0">
                <a:cs typeface="Courier New" pitchFamily="49" charset="0"/>
              </a:rPr>
              <a:t>Replace:</a:t>
            </a:r>
          </a:p>
          <a:p>
            <a:pPr>
              <a:spcBef>
                <a:spcPts val="0"/>
              </a:spcBef>
              <a:buFont typeface="Wingdings 2"/>
              <a:buNone/>
            </a:pPr>
            <a:r>
              <a:rPr lang="en-US" sz="1800" dirty="0" smtClean="0">
                <a:latin typeface="Courier New" pitchFamily="49" charset="0"/>
                <a:cs typeface="Courier New" pitchFamily="49" charset="0"/>
              </a:rPr>
              <a:t>  </a:t>
            </a:r>
            <a:r>
              <a:rPr lang="en-US" sz="1800" dirty="0" err="1" smtClean="0">
                <a:latin typeface="Courier New" pitchFamily="49" charset="0"/>
                <a:cs typeface="Courier New" pitchFamily="49" charset="0"/>
              </a:rPr>
              <a:t>resample_indices</a:t>
            </a:r>
            <a:r>
              <a:rPr lang="en-US" sz="1800" dirty="0" smtClean="0">
                <a:latin typeface="Courier New" pitchFamily="49" charset="0"/>
                <a:cs typeface="Courier New" pitchFamily="49" charset="0"/>
              </a:rPr>
              <a:t> =     </a:t>
            </a:r>
            <a:r>
              <a:rPr lang="en-US" sz="1800" dirty="0" err="1" smtClean="0">
                <a:latin typeface="Courier New" pitchFamily="49" charset="0"/>
                <a:cs typeface="Courier New" pitchFamily="49" charset="0"/>
              </a:rPr>
              <a:t>random_array</a:t>
            </a:r>
            <a:r>
              <a:rPr lang="en-US" sz="1800" dirty="0" smtClean="0">
                <a:latin typeface="Courier New" pitchFamily="49" charset="0"/>
                <a:cs typeface="Courier New" pitchFamily="49" charset="0"/>
              </a:rPr>
              <a:t>(</a:t>
            </a:r>
            <a:r>
              <a:rPr lang="en-US" sz="1800" dirty="0" err="1" smtClean="0">
                <a:latin typeface="Courier New" pitchFamily="49" charset="0"/>
                <a:cs typeface="Courier New" pitchFamily="49" charset="0"/>
              </a:rPr>
              <a:t>len</a:t>
            </a:r>
            <a:r>
              <a:rPr lang="en-US" sz="1800" dirty="0" smtClean="0">
                <a:latin typeface="Courier New" pitchFamily="49" charset="0"/>
                <a:cs typeface="Courier New" pitchFamily="49" charset="0"/>
              </a:rPr>
              <a:t>(data))</a:t>
            </a:r>
          </a:p>
          <a:p>
            <a:pPr>
              <a:spcBef>
                <a:spcPts val="0"/>
              </a:spcBef>
              <a:buFont typeface="Wingdings 2"/>
              <a:buNone/>
            </a:pPr>
            <a:endParaRPr lang="en-US" sz="1000" dirty="0" smtClean="0">
              <a:latin typeface="Courier New" pitchFamily="49" charset="0"/>
              <a:cs typeface="Courier New" pitchFamily="49" charset="0"/>
            </a:endParaRPr>
          </a:p>
          <a:p>
            <a:pPr>
              <a:spcBef>
                <a:spcPts val="0"/>
              </a:spcBef>
              <a:buFont typeface="Wingdings 2"/>
              <a:buNone/>
            </a:pPr>
            <a:r>
              <a:rPr lang="en-US" sz="1800" dirty="0">
                <a:cs typeface="Courier New" pitchFamily="49" charset="0"/>
              </a:rPr>
              <a:t>w</a:t>
            </a:r>
            <a:r>
              <a:rPr lang="en-US" sz="1800" dirty="0" smtClean="0">
                <a:cs typeface="Courier New" pitchFamily="49" charset="0"/>
              </a:rPr>
              <a:t>ith:</a:t>
            </a:r>
          </a:p>
          <a:p>
            <a:pPr>
              <a:spcBef>
                <a:spcPts val="0"/>
              </a:spcBef>
              <a:buFont typeface="Wingdings 2"/>
              <a:buNone/>
            </a:pPr>
            <a:r>
              <a:rPr lang="en-US" sz="1800" dirty="0" smtClean="0">
                <a:latin typeface="Courier New" pitchFamily="49" charset="0"/>
                <a:cs typeface="Courier New" pitchFamily="49" charset="0"/>
              </a:rPr>
              <a:t>  </a:t>
            </a:r>
            <a:r>
              <a:rPr lang="en-US" sz="1800" dirty="0" err="1" smtClean="0">
                <a:latin typeface="Courier New" pitchFamily="49" charset="0"/>
                <a:cs typeface="Courier New" pitchFamily="49" charset="0"/>
              </a:rPr>
              <a:t>bincounts</a:t>
            </a:r>
            <a:r>
              <a:rPr lang="en-US" sz="1800" dirty="0" smtClean="0">
                <a:latin typeface="Courier New" pitchFamily="49" charset="0"/>
                <a:cs typeface="Courier New" pitchFamily="49" charset="0"/>
              </a:rPr>
              <a:t> = </a:t>
            </a:r>
            <a:r>
              <a:rPr lang="en-US" sz="1800" dirty="0" err="1" smtClean="0">
                <a:latin typeface="Courier New" pitchFamily="49" charset="0"/>
                <a:cs typeface="Courier New" pitchFamily="49" charset="0"/>
              </a:rPr>
              <a:t>radix_sort</a:t>
            </a:r>
            <a:r>
              <a:rPr lang="en-US" sz="1800" dirty="0" smtClean="0">
                <a:latin typeface="Courier New" pitchFamily="49" charset="0"/>
                <a:cs typeface="Courier New" pitchFamily="49" charset="0"/>
              </a:rPr>
              <a:t>(</a:t>
            </a:r>
            <a:r>
              <a:rPr lang="en-US" sz="1800" dirty="0" err="1" smtClean="0">
                <a:latin typeface="Courier New" pitchFamily="49" charset="0"/>
                <a:cs typeface="Courier New" pitchFamily="49" charset="0"/>
              </a:rPr>
              <a:t>random_array</a:t>
            </a:r>
            <a:r>
              <a:rPr lang="en-US" sz="1800" dirty="0" smtClean="0">
                <a:latin typeface="Courier New" pitchFamily="49" charset="0"/>
                <a:cs typeface="Courier New" pitchFamily="49" charset="0"/>
              </a:rPr>
              <a:t>(</a:t>
            </a:r>
            <a:r>
              <a:rPr lang="en-US" sz="1800" dirty="0" err="1" smtClean="0">
                <a:latin typeface="Courier New" pitchFamily="49" charset="0"/>
                <a:cs typeface="Courier New" pitchFamily="49" charset="0"/>
              </a:rPr>
              <a:t>len</a:t>
            </a:r>
            <a:r>
              <a:rPr lang="en-US" sz="1800" dirty="0" smtClean="0">
                <a:latin typeface="Courier New" pitchFamily="49" charset="0"/>
                <a:cs typeface="Courier New" pitchFamily="49" charset="0"/>
              </a:rPr>
              <a:t>(data)))</a:t>
            </a:r>
          </a:p>
        </p:txBody>
      </p:sp>
      <p:sp>
        <p:nvSpPr>
          <p:cNvPr id="9" name="TextBox 8"/>
          <p:cNvSpPr txBox="1"/>
          <p:nvPr/>
        </p:nvSpPr>
        <p:spPr>
          <a:xfrm>
            <a:off x="33647" y="6651584"/>
            <a:ext cx="9199954" cy="253916"/>
          </a:xfrm>
          <a:prstGeom prst="rect">
            <a:avLst/>
          </a:prstGeom>
          <a:noFill/>
        </p:spPr>
        <p:txBody>
          <a:bodyPr wrap="none" rtlCol="0">
            <a:spAutoFit/>
          </a:bodyPr>
          <a:lstStyle/>
          <a:p>
            <a:r>
              <a:rPr lang="en-US" sz="1050" dirty="0" smtClean="0">
                <a:solidFill>
                  <a:schemeClr val="tx1">
                    <a:lumMod val="75000"/>
                  </a:schemeClr>
                </a:solidFill>
                <a:latin typeface="Arial" pitchFamily="34" charset="0"/>
                <a:cs typeface="Arial" pitchFamily="34" charset="0"/>
              </a:rPr>
              <a:t>davidschachter@gmail.com                                                                                                                                                            https://davidschachter.com</a:t>
            </a:r>
          </a:p>
        </p:txBody>
      </p:sp>
    </p:spTree>
  </p:cSld>
  <p:clrMapOvr>
    <a:masterClrMapping/>
  </p:clrMapOvr>
  <p:transition>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524000"/>
            <a:ext cx="8001000" cy="4572000"/>
          </a:xfrm>
        </p:spPr>
        <p:txBody>
          <a:bodyPr>
            <a:noAutofit/>
          </a:bodyPr>
          <a:lstStyle/>
          <a:p>
            <a:pPr marL="0" indent="0">
              <a:spcBef>
                <a:spcPts val="0"/>
              </a:spcBef>
              <a:buNone/>
            </a:pPr>
            <a:r>
              <a:rPr lang="en-US" sz="2400" dirty="0" smtClean="0">
                <a:cs typeface="Courier New" pitchFamily="49" charset="0"/>
              </a:rPr>
              <a:t>Reduced user time exposed system time as the next target. Tracing showed too many calls to /</a:t>
            </a:r>
            <a:r>
              <a:rPr lang="en-US" sz="2400" dirty="0" err="1" smtClean="0">
                <a:cs typeface="Courier New" pitchFamily="49" charset="0"/>
              </a:rPr>
              <a:t>dev</a:t>
            </a:r>
            <a:r>
              <a:rPr lang="en-US" sz="2400" dirty="0" smtClean="0">
                <a:cs typeface="Courier New" pitchFamily="49" charset="0"/>
              </a:rPr>
              <a:t>/random.</a:t>
            </a:r>
          </a:p>
          <a:p>
            <a:pPr marL="0" indent="0">
              <a:spcBef>
                <a:spcPts val="0"/>
              </a:spcBef>
              <a:buNone/>
            </a:pPr>
            <a:endParaRPr lang="en-US" sz="2400" dirty="0">
              <a:cs typeface="Courier New" pitchFamily="49" charset="0"/>
            </a:endParaRPr>
          </a:p>
          <a:p>
            <a:pPr marL="0" indent="0">
              <a:spcBef>
                <a:spcPts val="0"/>
              </a:spcBef>
              <a:buNone/>
            </a:pPr>
            <a:r>
              <a:rPr lang="en-US" sz="2400" dirty="0" smtClean="0">
                <a:cs typeface="Courier New" pitchFamily="49" charset="0"/>
              </a:rPr>
              <a:t>Reduced RNG Linux kernel calls from </a:t>
            </a:r>
            <a:r>
              <a:rPr lang="en-US" sz="2400" dirty="0" smtClean="0">
                <a:latin typeface="Courier New" pitchFamily="49" charset="0"/>
                <a:cs typeface="Courier New" pitchFamily="49" charset="0"/>
              </a:rPr>
              <a:t>500*</a:t>
            </a:r>
            <a:r>
              <a:rPr lang="en-US" sz="2400" dirty="0" err="1" smtClean="0">
                <a:latin typeface="Courier New" pitchFamily="49" charset="0"/>
                <a:cs typeface="Courier New" pitchFamily="49" charset="0"/>
              </a:rPr>
              <a:t>len</a:t>
            </a:r>
            <a:r>
              <a:rPr lang="en-US" sz="2400" dirty="0" smtClean="0">
                <a:latin typeface="Courier New" pitchFamily="49" charset="0"/>
                <a:cs typeface="Courier New" pitchFamily="49" charset="0"/>
              </a:rPr>
              <a:t>(data)</a:t>
            </a:r>
            <a:br>
              <a:rPr lang="en-US" sz="2400" dirty="0" smtClean="0">
                <a:latin typeface="Courier New" pitchFamily="49" charset="0"/>
                <a:cs typeface="Courier New" pitchFamily="49" charset="0"/>
              </a:rPr>
            </a:br>
            <a:r>
              <a:rPr lang="en-US" sz="2400" dirty="0" smtClean="0">
                <a:cs typeface="Courier New" pitchFamily="49" charset="0"/>
              </a:rPr>
              <a:t>to </a:t>
            </a:r>
            <a:r>
              <a:rPr lang="en-US" sz="2400" dirty="0" smtClean="0">
                <a:latin typeface="Courier New" pitchFamily="49" charset="0"/>
                <a:cs typeface="Courier New" pitchFamily="49" charset="0"/>
              </a:rPr>
              <a:t>500+len(data)</a:t>
            </a:r>
            <a:r>
              <a:rPr lang="en-US" sz="2400" dirty="0" smtClean="0">
                <a:cs typeface="Courier New" pitchFamily="49" charset="0"/>
              </a:rPr>
              <a:t>. Here’s how:</a:t>
            </a:r>
          </a:p>
          <a:p>
            <a:pPr marL="0" indent="0">
              <a:spcBef>
                <a:spcPts val="0"/>
              </a:spcBef>
              <a:buNone/>
            </a:pPr>
            <a:endParaRPr lang="en-US" sz="2400" dirty="0">
              <a:latin typeface="Courier New" pitchFamily="49" charset="0"/>
              <a:cs typeface="Courier New" pitchFamily="49" charset="0"/>
            </a:endParaRPr>
          </a:p>
          <a:p>
            <a:pPr marL="457200" indent="-457200">
              <a:spcBef>
                <a:spcPts val="0"/>
              </a:spcBef>
              <a:buFont typeface="+mj-lt"/>
              <a:buAutoNum type="arabicPeriod"/>
            </a:pPr>
            <a:r>
              <a:rPr lang="en-US" sz="2000" dirty="0" smtClean="0">
                <a:cs typeface="Courier New" pitchFamily="49" charset="0"/>
              </a:rPr>
              <a:t>Generate one list of </a:t>
            </a:r>
            <a:r>
              <a:rPr lang="en-US" sz="2000" i="1" dirty="0" smtClean="0">
                <a:cs typeface="Courier New" pitchFamily="49" charset="0"/>
              </a:rPr>
              <a:t>n</a:t>
            </a:r>
            <a:r>
              <a:rPr lang="en-US" sz="2000" dirty="0" smtClean="0">
                <a:cs typeface="Courier New" pitchFamily="49" charset="0"/>
              </a:rPr>
              <a:t> random </a:t>
            </a:r>
            <a:r>
              <a:rPr lang="en-US" sz="2000" dirty="0" err="1" smtClean="0">
                <a:cs typeface="Courier New" pitchFamily="49" charset="0"/>
              </a:rPr>
              <a:t>ints</a:t>
            </a:r>
            <a:r>
              <a:rPr lang="en-US" sz="2000" dirty="0" smtClean="0">
                <a:cs typeface="Courier New" pitchFamily="49" charset="0"/>
              </a:rPr>
              <a:t> in [0, n) where </a:t>
            </a:r>
            <a:r>
              <a:rPr lang="en-US" sz="2000" dirty="0" smtClean="0">
                <a:latin typeface="Courier New" pitchFamily="49" charset="0"/>
                <a:cs typeface="Courier New" pitchFamily="49" charset="0"/>
              </a:rPr>
              <a:t>n=</a:t>
            </a:r>
            <a:r>
              <a:rPr lang="en-US" sz="2000" dirty="0" err="1" smtClean="0">
                <a:latin typeface="Courier New" pitchFamily="49" charset="0"/>
                <a:cs typeface="Courier New" pitchFamily="49" charset="0"/>
              </a:rPr>
              <a:t>len</a:t>
            </a:r>
            <a:r>
              <a:rPr lang="en-US" sz="2000" dirty="0" smtClean="0">
                <a:latin typeface="Courier New" pitchFamily="49" charset="0"/>
                <a:cs typeface="Courier New" pitchFamily="49" charset="0"/>
              </a:rPr>
              <a:t>(data)</a:t>
            </a:r>
          </a:p>
          <a:p>
            <a:pPr marL="457200" indent="-457200">
              <a:spcBef>
                <a:spcPts val="0"/>
              </a:spcBef>
              <a:buFont typeface="+mj-lt"/>
              <a:buAutoNum type="arabicPeriod"/>
            </a:pPr>
            <a:r>
              <a:rPr lang="en-US" sz="2000" dirty="0" smtClean="0">
                <a:cs typeface="Courier New" pitchFamily="49" charset="0"/>
              </a:rPr>
              <a:t>Radix sort the list to count the unique values: a new list</a:t>
            </a:r>
          </a:p>
          <a:p>
            <a:pPr marL="457200" indent="-457200">
              <a:spcBef>
                <a:spcPts val="0"/>
              </a:spcBef>
              <a:buFont typeface="+mj-lt"/>
              <a:buAutoNum type="arabicPeriod"/>
            </a:pPr>
            <a:r>
              <a:rPr lang="en-US" sz="2000" dirty="0" smtClean="0">
                <a:cs typeface="Courier New" pitchFamily="49" charset="0"/>
              </a:rPr>
              <a:t>Append a copy of that list to itself, making a list of length 2</a:t>
            </a:r>
            <a:r>
              <a:rPr lang="en-US" sz="2000" i="1" dirty="0" smtClean="0">
                <a:cs typeface="Courier New" pitchFamily="49" charset="0"/>
              </a:rPr>
              <a:t>n</a:t>
            </a:r>
            <a:r>
              <a:rPr lang="en-US" sz="2000" dirty="0" smtClean="0">
                <a:cs typeface="Courier New" pitchFamily="49" charset="0"/>
              </a:rPr>
              <a:t>.</a:t>
            </a:r>
          </a:p>
          <a:p>
            <a:pPr marL="457200" indent="-457200">
              <a:spcBef>
                <a:spcPts val="0"/>
              </a:spcBef>
              <a:buFont typeface="+mj-lt"/>
              <a:buAutoNum type="arabicPeriod"/>
            </a:pPr>
            <a:r>
              <a:rPr lang="en-US" sz="2000" dirty="0" smtClean="0">
                <a:cs typeface="Courier New" pitchFamily="49" charset="0"/>
              </a:rPr>
              <a:t>Generate a list of 500 random </a:t>
            </a:r>
            <a:r>
              <a:rPr lang="en-US" sz="2000" dirty="0" err="1" smtClean="0">
                <a:cs typeface="Courier New" pitchFamily="49" charset="0"/>
              </a:rPr>
              <a:t>ints</a:t>
            </a:r>
            <a:r>
              <a:rPr lang="en-US" sz="2000" dirty="0" smtClean="0">
                <a:cs typeface="Courier New" pitchFamily="49" charset="0"/>
              </a:rPr>
              <a:t> between 0 and </a:t>
            </a:r>
            <a:r>
              <a:rPr lang="en-US" sz="2000" i="1" dirty="0" smtClean="0">
                <a:cs typeface="Courier New" pitchFamily="49" charset="0"/>
              </a:rPr>
              <a:t>n</a:t>
            </a:r>
            <a:r>
              <a:rPr lang="en-US" sz="2000" dirty="0" smtClean="0">
                <a:cs typeface="Courier New" pitchFamily="49" charset="0"/>
              </a:rPr>
              <a:t>-1.</a:t>
            </a:r>
          </a:p>
          <a:p>
            <a:pPr marL="457200" indent="-457200">
              <a:spcBef>
                <a:spcPts val="0"/>
              </a:spcBef>
              <a:buFont typeface="+mj-lt"/>
              <a:buAutoNum type="arabicPeriod"/>
            </a:pPr>
            <a:r>
              <a:rPr lang="en-US" sz="2000" dirty="0" smtClean="0">
                <a:cs typeface="Courier New" pitchFamily="49" charset="0"/>
              </a:rPr>
              <a:t>Use the second list to index into the first list as the starting point for each of the 500 middle loop passes.</a:t>
            </a:r>
          </a:p>
          <a:p>
            <a:pPr marL="457200" indent="-457200">
              <a:spcBef>
                <a:spcPts val="0"/>
              </a:spcBef>
              <a:buFont typeface="+mj-lt"/>
              <a:buAutoNum type="arabicPeriod"/>
            </a:pPr>
            <a:r>
              <a:rPr lang="en-US" sz="2000" dirty="0" smtClean="0">
                <a:cs typeface="Courier New" pitchFamily="49" charset="0"/>
              </a:rPr>
              <a:t>Not as random, but “random enough” according to the client.</a:t>
            </a:r>
          </a:p>
          <a:p>
            <a:pPr marL="457200" indent="-457200">
              <a:spcBef>
                <a:spcPts val="0"/>
              </a:spcBef>
              <a:buFont typeface="+mj-lt"/>
              <a:buAutoNum type="arabicPeriod"/>
            </a:pPr>
            <a:endParaRPr lang="en-US" sz="2400" dirty="0" smtClean="0">
              <a:cs typeface="Courier New" pitchFamily="49" charset="0"/>
            </a:endParaRPr>
          </a:p>
        </p:txBody>
      </p:sp>
      <p:sp>
        <p:nvSpPr>
          <p:cNvPr id="2" name="Title 1"/>
          <p:cNvSpPr>
            <a:spLocks noGrp="1"/>
          </p:cNvSpPr>
          <p:nvPr>
            <p:ph type="title"/>
          </p:nvPr>
        </p:nvSpPr>
        <p:spPr/>
        <p:txBody>
          <a:bodyPr>
            <a:normAutofit/>
          </a:bodyPr>
          <a:lstStyle/>
          <a:p>
            <a:r>
              <a:rPr lang="en-US" i="1" dirty="0" smtClean="0"/>
              <a:t>Reduce Time for RNG</a:t>
            </a:r>
            <a:endParaRPr lang="en-US" sz="3600" i="1" dirty="0"/>
          </a:p>
        </p:txBody>
      </p:sp>
      <p:sp>
        <p:nvSpPr>
          <p:cNvPr id="7" name="TextBox 6"/>
          <p:cNvSpPr txBox="1"/>
          <p:nvPr/>
        </p:nvSpPr>
        <p:spPr>
          <a:xfrm>
            <a:off x="33647" y="6651584"/>
            <a:ext cx="9199954" cy="253916"/>
          </a:xfrm>
          <a:prstGeom prst="rect">
            <a:avLst/>
          </a:prstGeom>
          <a:noFill/>
        </p:spPr>
        <p:txBody>
          <a:bodyPr wrap="none" rtlCol="0">
            <a:spAutoFit/>
          </a:bodyPr>
          <a:lstStyle/>
          <a:p>
            <a:r>
              <a:rPr lang="en-US" sz="1050" dirty="0" smtClean="0">
                <a:solidFill>
                  <a:schemeClr val="tx1">
                    <a:lumMod val="75000"/>
                  </a:schemeClr>
                </a:solidFill>
                <a:latin typeface="Arial" pitchFamily="34" charset="0"/>
                <a:cs typeface="Arial" pitchFamily="34" charset="0"/>
              </a:rPr>
              <a:t>davidschachter@gmail.com                                                                                                                                                            https://davidschachter.com</a:t>
            </a:r>
          </a:p>
        </p:txBody>
      </p:sp>
    </p:spTree>
    <p:extLst>
      <p:ext uri="{BB962C8B-B14F-4D97-AF65-F5344CB8AC3E}">
        <p14:creationId xmlns:p14="http://schemas.microsoft.com/office/powerpoint/2010/main" val="1122552603"/>
      </p:ext>
    </p:extLst>
  </p:cSld>
  <p:clrMapOvr>
    <a:masterClrMapping/>
  </p:clrMapOvr>
  <p:transition>
    <p:randomBa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524000"/>
            <a:ext cx="8001000" cy="4572000"/>
          </a:xfrm>
        </p:spPr>
        <p:txBody>
          <a:bodyPr>
            <a:noAutofit/>
          </a:bodyPr>
          <a:lstStyle/>
          <a:p>
            <a:pPr marL="0" indent="0">
              <a:spcBef>
                <a:spcPts val="0"/>
              </a:spcBef>
              <a:buNone/>
            </a:pPr>
            <a:r>
              <a:rPr lang="en-US" sz="2800" dirty="0" smtClean="0"/>
              <a:t>Do 500 passes over the big data with </a:t>
            </a:r>
            <a:r>
              <a:rPr lang="en-US" sz="2800" i="1" dirty="0" smtClean="0"/>
              <a:t>one</a:t>
            </a:r>
            <a:r>
              <a:rPr lang="en-US" sz="2800" dirty="0" smtClean="0"/>
              <a:t> sequential read by swapping the middle and inner loops. </a:t>
            </a:r>
            <a:r>
              <a:rPr lang="en-US" sz="2400" dirty="0" smtClean="0"/>
              <a:t>(Actually 500 / number of cores)</a:t>
            </a:r>
          </a:p>
          <a:p>
            <a:pPr marL="457200" indent="-457200">
              <a:spcBef>
                <a:spcPts val="0"/>
              </a:spcBef>
              <a:buFont typeface="+mj-lt"/>
              <a:buAutoNum type="arabicPeriod"/>
            </a:pPr>
            <a:endParaRPr lang="en-US" sz="2400" dirty="0" smtClean="0">
              <a:cs typeface="Courier New" pitchFamily="49" charset="0"/>
            </a:endParaRPr>
          </a:p>
        </p:txBody>
      </p:sp>
      <p:sp>
        <p:nvSpPr>
          <p:cNvPr id="2" name="Title 1"/>
          <p:cNvSpPr>
            <a:spLocks noGrp="1"/>
          </p:cNvSpPr>
          <p:nvPr>
            <p:ph type="title"/>
          </p:nvPr>
        </p:nvSpPr>
        <p:spPr/>
        <p:txBody>
          <a:bodyPr>
            <a:normAutofit/>
          </a:bodyPr>
          <a:lstStyle/>
          <a:p>
            <a:r>
              <a:rPr lang="en-US" i="1" dirty="0"/>
              <a:t>Touch </a:t>
            </a:r>
            <a:r>
              <a:rPr lang="en-US" i="1" dirty="0" smtClean="0"/>
              <a:t>the Big Data Once Only</a:t>
            </a:r>
            <a:endParaRPr lang="en-US" sz="3600" i="1" dirty="0"/>
          </a:p>
        </p:txBody>
      </p:sp>
      <p:sp>
        <p:nvSpPr>
          <p:cNvPr id="6" name="Content Placeholder 2"/>
          <p:cNvSpPr txBox="1">
            <a:spLocks/>
          </p:cNvSpPr>
          <p:nvPr/>
        </p:nvSpPr>
        <p:spPr>
          <a:xfrm>
            <a:off x="762000" y="3048000"/>
            <a:ext cx="7924800" cy="3429000"/>
          </a:xfrm>
          <a:prstGeom prst="rect">
            <a:avLst/>
          </a:prstGeom>
        </p:spPr>
        <p:txBody>
          <a:bodyPr vert="horz">
            <a:normAutofit fontScale="92500" lnSpcReduction="10000"/>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a:spcBef>
                <a:spcPts val="0"/>
              </a:spcBef>
              <a:buFont typeface="Wingdings 2"/>
              <a:buNone/>
            </a:pPr>
            <a:r>
              <a:rPr lang="en-US" sz="1400" dirty="0" err="1" smtClean="0">
                <a:latin typeface="Courier New" pitchFamily="49" charset="0"/>
                <a:cs typeface="Courier New" pitchFamily="49" charset="0"/>
              </a:rPr>
              <a:t>def</a:t>
            </a: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compute_kernel</a:t>
            </a:r>
            <a:r>
              <a:rPr lang="en-US" sz="1400" dirty="0" smtClean="0">
                <a:latin typeface="Courier New" pitchFamily="49" charset="0"/>
                <a:cs typeface="Courier New" pitchFamily="49" charset="0"/>
              </a:rPr>
              <a:t>(data, sums, </a:t>
            </a:r>
            <a:r>
              <a:rPr lang="en-US" sz="1400" dirty="0" err="1" smtClean="0">
                <a:latin typeface="Courier New" pitchFamily="49" charset="0"/>
                <a:cs typeface="Courier New" pitchFamily="49" charset="0"/>
              </a:rPr>
              <a:t>bincounts</a:t>
            </a:r>
            <a:r>
              <a:rPr lang="en-US" sz="1400" dirty="0" smtClean="0">
                <a:latin typeface="Courier New" pitchFamily="49" charset="0"/>
                <a:cs typeface="Courier New" pitchFamily="49" charset="0"/>
              </a:rPr>
              <a:t>, starters):</a:t>
            </a:r>
          </a:p>
          <a:p>
            <a:pPr>
              <a:spcBef>
                <a:spcPts val="0"/>
              </a:spcBef>
              <a:buNone/>
            </a:pPr>
            <a:r>
              <a:rPr lang="en-US" sz="1400" b="1" dirty="0" smtClean="0">
                <a:solidFill>
                  <a:srgbClr val="00B0F0"/>
                </a:solidFill>
                <a:latin typeface="Courier New" pitchFamily="49" charset="0"/>
                <a:cs typeface="Courier New" pitchFamily="49" charset="0"/>
              </a:rPr>
              <a:t>  for </a:t>
            </a:r>
            <a:r>
              <a:rPr lang="en-US" sz="1400" b="1" dirty="0" err="1">
                <a:solidFill>
                  <a:srgbClr val="00B0F0"/>
                </a:solidFill>
                <a:latin typeface="Courier New" pitchFamily="49" charset="0"/>
                <a:cs typeface="Courier New" pitchFamily="49" charset="0"/>
              </a:rPr>
              <a:t>i</a:t>
            </a:r>
            <a:r>
              <a:rPr lang="en-US" sz="1400" b="1" dirty="0">
                <a:solidFill>
                  <a:srgbClr val="00B0F0"/>
                </a:solidFill>
                <a:latin typeface="Courier New" pitchFamily="49" charset="0"/>
                <a:cs typeface="Courier New" pitchFamily="49" charset="0"/>
              </a:rPr>
              <a:t> in range(</a:t>
            </a:r>
            <a:r>
              <a:rPr lang="en-US" sz="1400" b="1" dirty="0" err="1">
                <a:solidFill>
                  <a:srgbClr val="00B0F0"/>
                </a:solidFill>
                <a:latin typeface="Courier New" pitchFamily="49" charset="0"/>
                <a:cs typeface="Courier New" pitchFamily="49" charset="0"/>
              </a:rPr>
              <a:t>len</a:t>
            </a:r>
            <a:r>
              <a:rPr lang="en-US" sz="1400" b="1" dirty="0">
                <a:solidFill>
                  <a:srgbClr val="00B0F0"/>
                </a:solidFill>
                <a:latin typeface="Courier New" pitchFamily="49" charset="0"/>
                <a:cs typeface="Courier New" pitchFamily="49" charset="0"/>
              </a:rPr>
              <a:t>(data)): </a:t>
            </a:r>
            <a:r>
              <a:rPr lang="en-US" sz="1400" b="1" i="1" dirty="0">
                <a:solidFill>
                  <a:srgbClr val="00B0F0"/>
                </a:solidFill>
                <a:latin typeface="Courier New" pitchFamily="49" charset="0"/>
                <a:cs typeface="Courier New" pitchFamily="49" charset="0"/>
              </a:rPr>
              <a:t># Middle loop</a:t>
            </a:r>
          </a:p>
          <a:p>
            <a:pPr>
              <a:spcBef>
                <a:spcPts val="0"/>
              </a:spcBef>
              <a:buNone/>
            </a:pPr>
            <a:r>
              <a:rPr lang="en-US" sz="1400" dirty="0">
                <a:latin typeface="Courier New" pitchFamily="49" charset="0"/>
                <a:cs typeface="Courier New" pitchFamily="49" charset="0"/>
              </a:rPr>
              <a:t>    row = data[</a:t>
            </a:r>
            <a:r>
              <a:rPr lang="en-US" sz="1400" dirty="0" err="1">
                <a:latin typeface="Courier New" pitchFamily="49" charset="0"/>
                <a:cs typeface="Courier New" pitchFamily="49" charset="0"/>
              </a:rPr>
              <a:t>i</a:t>
            </a:r>
            <a:r>
              <a:rPr lang="en-US" sz="1400" dirty="0">
                <a:latin typeface="Courier New" pitchFamily="49" charset="0"/>
                <a:cs typeface="Courier New" pitchFamily="49" charset="0"/>
              </a:rPr>
              <a:t>]</a:t>
            </a:r>
          </a:p>
          <a:p>
            <a:pPr>
              <a:spcBef>
                <a:spcPts val="0"/>
              </a:spcBef>
              <a:buNone/>
            </a:pP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t_or_f_sums</a:t>
            </a:r>
            <a:r>
              <a:rPr lang="en-US" sz="1400" dirty="0">
                <a:latin typeface="Courier New" pitchFamily="49" charset="0"/>
                <a:cs typeface="Courier New" pitchFamily="49" charset="0"/>
              </a:rPr>
              <a:t> = sums[0 if </a:t>
            </a:r>
            <a:r>
              <a:rPr lang="en-US" sz="1400" dirty="0" err="1">
                <a:latin typeface="Courier New" pitchFamily="49" charset="0"/>
                <a:cs typeface="Courier New" pitchFamily="49" charset="0"/>
              </a:rPr>
              <a:t>some_test</a:t>
            </a:r>
            <a:r>
              <a:rPr lang="en-US" sz="1400" dirty="0">
                <a:latin typeface="Courier New" pitchFamily="49" charset="0"/>
                <a:cs typeface="Courier New" pitchFamily="49" charset="0"/>
              </a:rPr>
              <a:t>(row) else 1]</a:t>
            </a:r>
          </a:p>
          <a:p>
            <a:pPr>
              <a:spcBef>
                <a:spcPts val="0"/>
              </a:spcBef>
              <a:buNone/>
            </a:pPr>
            <a:r>
              <a:rPr lang="en-US" sz="1400" b="1" dirty="0">
                <a:solidFill>
                  <a:srgbClr val="00B0F0"/>
                </a:solidFill>
                <a:latin typeface="Courier New" pitchFamily="49" charset="0"/>
                <a:cs typeface="Courier New" pitchFamily="49" charset="0"/>
              </a:rPr>
              <a:t>    </a:t>
            </a:r>
            <a:r>
              <a:rPr lang="en-US" sz="1400" b="1" dirty="0">
                <a:solidFill>
                  <a:srgbClr val="FFFF00"/>
                </a:solidFill>
                <a:latin typeface="Courier New" pitchFamily="49" charset="0"/>
                <a:cs typeface="Courier New" pitchFamily="49" charset="0"/>
              </a:rPr>
              <a:t>for j in range(500): </a:t>
            </a:r>
            <a:r>
              <a:rPr lang="en-US" sz="1400" b="1" i="1" dirty="0">
                <a:solidFill>
                  <a:srgbClr val="FFFF00"/>
                </a:solidFill>
                <a:latin typeface="Courier New" pitchFamily="49" charset="0"/>
                <a:cs typeface="Courier New" pitchFamily="49" charset="0"/>
              </a:rPr>
              <a:t># Inner loop</a:t>
            </a:r>
          </a:p>
          <a:p>
            <a:pPr>
              <a:spcBef>
                <a:spcPts val="0"/>
              </a:spcBef>
              <a:buNone/>
            </a:pPr>
            <a:r>
              <a:rPr lang="en-US" sz="1400" b="1" i="1" dirty="0">
                <a:solidFill>
                  <a:srgbClr val="FFFF00"/>
                </a:solidFill>
                <a:latin typeface="Courier New" pitchFamily="49" charset="0"/>
                <a:cs typeface="Courier New" pitchFamily="49" charset="0"/>
              </a:rPr>
              <a:t>      </a:t>
            </a:r>
            <a:r>
              <a:rPr lang="en-US" sz="1400" b="1" dirty="0" err="1">
                <a:solidFill>
                  <a:srgbClr val="FFFF00"/>
                </a:solidFill>
                <a:latin typeface="Courier New" pitchFamily="49" charset="0"/>
                <a:cs typeface="Courier New" pitchFamily="49" charset="0"/>
              </a:rPr>
              <a:t>bincount</a:t>
            </a:r>
            <a:r>
              <a:rPr lang="en-US" sz="1400" b="1" dirty="0">
                <a:solidFill>
                  <a:srgbClr val="FFFF00"/>
                </a:solidFill>
                <a:latin typeface="Courier New" pitchFamily="49" charset="0"/>
                <a:cs typeface="Courier New" pitchFamily="49" charset="0"/>
              </a:rPr>
              <a:t> = </a:t>
            </a:r>
            <a:r>
              <a:rPr lang="en-US" sz="1400" b="1" dirty="0" err="1">
                <a:solidFill>
                  <a:srgbClr val="FFFF00"/>
                </a:solidFill>
                <a:latin typeface="Courier New" pitchFamily="49" charset="0"/>
                <a:cs typeface="Courier New" pitchFamily="49" charset="0"/>
              </a:rPr>
              <a:t>bincounts</a:t>
            </a:r>
            <a:r>
              <a:rPr lang="en-US" sz="1400" b="1" dirty="0">
                <a:solidFill>
                  <a:srgbClr val="FFFF00"/>
                </a:solidFill>
                <a:latin typeface="Courier New" pitchFamily="49" charset="0"/>
                <a:cs typeface="Courier New" pitchFamily="49" charset="0"/>
              </a:rPr>
              <a:t>[starters[j] + </a:t>
            </a:r>
            <a:r>
              <a:rPr lang="en-US" sz="1400" b="1" dirty="0" err="1">
                <a:solidFill>
                  <a:srgbClr val="FFFF00"/>
                </a:solidFill>
                <a:latin typeface="Courier New" pitchFamily="49" charset="0"/>
                <a:cs typeface="Courier New" pitchFamily="49" charset="0"/>
              </a:rPr>
              <a:t>i</a:t>
            </a:r>
            <a:r>
              <a:rPr lang="en-US" sz="1400" b="1" dirty="0">
                <a:solidFill>
                  <a:srgbClr val="FFFF00"/>
                </a:solidFill>
                <a:latin typeface="Courier New" pitchFamily="49" charset="0"/>
                <a:cs typeface="Courier New" pitchFamily="49" charset="0"/>
              </a:rPr>
              <a:t>]</a:t>
            </a:r>
          </a:p>
          <a:p>
            <a:pPr>
              <a:spcBef>
                <a:spcPts val="0"/>
              </a:spcBef>
              <a:buNone/>
            </a:pPr>
            <a:r>
              <a:rPr lang="en-US" sz="1400" b="1" dirty="0">
                <a:solidFill>
                  <a:srgbClr val="FFFF00"/>
                </a:solidFill>
                <a:latin typeface="Courier New" pitchFamily="49" charset="0"/>
                <a:cs typeface="Courier New" pitchFamily="49" charset="0"/>
              </a:rPr>
              <a:t>      </a:t>
            </a:r>
            <a:r>
              <a:rPr lang="en-US" sz="1400" b="1" dirty="0" err="1">
                <a:solidFill>
                  <a:srgbClr val="FFFF00"/>
                </a:solidFill>
                <a:latin typeface="Courier New" pitchFamily="49" charset="0"/>
                <a:cs typeface="Courier New" pitchFamily="49" charset="0"/>
              </a:rPr>
              <a:t>t_or_f_sums</a:t>
            </a:r>
            <a:r>
              <a:rPr lang="en-US" sz="1400" b="1" dirty="0">
                <a:solidFill>
                  <a:srgbClr val="FFFF00"/>
                </a:solidFill>
                <a:latin typeface="Courier New" pitchFamily="49" charset="0"/>
                <a:cs typeface="Courier New" pitchFamily="49" charset="0"/>
              </a:rPr>
              <a:t>[j] += row * </a:t>
            </a:r>
            <a:r>
              <a:rPr lang="en-US" sz="1400" b="1" dirty="0" err="1">
                <a:solidFill>
                  <a:srgbClr val="FFFF00"/>
                </a:solidFill>
                <a:latin typeface="Courier New" pitchFamily="49" charset="0"/>
                <a:cs typeface="Courier New" pitchFamily="49" charset="0"/>
              </a:rPr>
              <a:t>bincount</a:t>
            </a:r>
            <a:endParaRPr lang="en-US" sz="1400" b="1" dirty="0">
              <a:solidFill>
                <a:srgbClr val="FFFF00"/>
              </a:solidFill>
              <a:latin typeface="Courier New" pitchFamily="49" charset="0"/>
              <a:cs typeface="Courier New" pitchFamily="49" charset="0"/>
            </a:endParaRPr>
          </a:p>
          <a:p>
            <a:pPr>
              <a:spcBef>
                <a:spcPts val="0"/>
              </a:spcBef>
              <a:buFont typeface="Wingdings 2"/>
              <a:buNone/>
            </a:pPr>
            <a:endParaRPr lang="en-US" sz="1400" dirty="0" smtClean="0">
              <a:latin typeface="Courier New" pitchFamily="49" charset="0"/>
              <a:cs typeface="Courier New" pitchFamily="49" charset="0"/>
            </a:endParaRPr>
          </a:p>
          <a:p>
            <a:pPr>
              <a:spcBef>
                <a:spcPts val="0"/>
              </a:spcBef>
              <a:buFont typeface="Wingdings 2"/>
              <a:buNone/>
            </a:pPr>
            <a:r>
              <a:rPr lang="en-US" sz="1400" dirty="0" err="1" smtClean="0">
                <a:latin typeface="Courier New" pitchFamily="49" charset="0"/>
                <a:cs typeface="Courier New" pitchFamily="49" charset="0"/>
              </a:rPr>
              <a:t>def</a:t>
            </a: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compute_wrapper</a:t>
            </a:r>
            <a:r>
              <a:rPr lang="en-US" sz="1400" dirty="0" smtClean="0">
                <a:latin typeface="Courier New" pitchFamily="49" charset="0"/>
                <a:cs typeface="Courier New" pitchFamily="49" charset="0"/>
              </a:rPr>
              <a:t>(data):</a:t>
            </a:r>
            <a:endParaRPr lang="en-US" sz="1400" dirty="0" smtClean="0">
              <a:latin typeface="Courier New" pitchFamily="49" charset="0"/>
              <a:cs typeface="Courier New" pitchFamily="49" charset="0"/>
            </a:endParaRPr>
          </a:p>
          <a:p>
            <a:pPr>
              <a:spcBef>
                <a:spcPts val="0"/>
              </a:spcBef>
              <a:buFont typeface="Wingdings 2"/>
              <a:buNone/>
            </a:pPr>
            <a:r>
              <a:rPr lang="en-US" sz="1400" dirty="0" smtClean="0">
                <a:latin typeface="Courier New" pitchFamily="49" charset="0"/>
                <a:cs typeface="Courier New" pitchFamily="49" charset="0"/>
              </a:rPr>
              <a:t>  sums = </a:t>
            </a:r>
            <a:r>
              <a:rPr lang="en-US" sz="1400" dirty="0" smtClean="0">
                <a:latin typeface="Courier New" pitchFamily="49" charset="0"/>
                <a:cs typeface="Courier New" pitchFamily="49" charset="0"/>
              </a:rPr>
              <a:t>zip(*[ [[], </a:t>
            </a:r>
            <a:r>
              <a:rPr lang="en-US" sz="1400" dirty="0" smtClean="0">
                <a:latin typeface="Courier New" pitchFamily="49" charset="0"/>
                <a:cs typeface="Courier New" pitchFamily="49" charset="0"/>
              </a:rPr>
              <a:t>[]] for </a:t>
            </a:r>
            <a:r>
              <a:rPr lang="en-US" sz="1400" dirty="0" err="1" smtClean="0">
                <a:latin typeface="Courier New" pitchFamily="49" charset="0"/>
                <a:cs typeface="Courier New" pitchFamily="49" charset="0"/>
              </a:rPr>
              <a:t>i</a:t>
            </a:r>
            <a:r>
              <a:rPr lang="en-US" sz="1400" dirty="0" smtClean="0">
                <a:latin typeface="Courier New" pitchFamily="49" charset="0"/>
                <a:cs typeface="Courier New" pitchFamily="49" charset="0"/>
              </a:rPr>
              <a:t> in </a:t>
            </a:r>
            <a:r>
              <a:rPr lang="en-US" sz="1400" dirty="0" smtClean="0">
                <a:latin typeface="Courier New" pitchFamily="49" charset="0"/>
                <a:cs typeface="Courier New" pitchFamily="49" charset="0"/>
              </a:rPr>
              <a:t>range(500)])</a:t>
            </a:r>
            <a:endParaRPr lang="en-US" sz="1400" dirty="0" smtClean="0">
              <a:latin typeface="Courier New" pitchFamily="49" charset="0"/>
              <a:cs typeface="Courier New" pitchFamily="49" charset="0"/>
            </a:endParaRPr>
          </a:p>
          <a:p>
            <a:pPr>
              <a:spcBef>
                <a:spcPts val="0"/>
              </a:spcBef>
              <a:buFont typeface="Wingdings 2"/>
              <a:buNone/>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bincounts</a:t>
            </a:r>
            <a:r>
              <a:rPr lang="en-US" sz="1400" dirty="0" smtClean="0">
                <a:latin typeface="Courier New" pitchFamily="49" charset="0"/>
                <a:cs typeface="Courier New" pitchFamily="49" charset="0"/>
              </a:rPr>
              <a:t> </a:t>
            </a:r>
            <a:r>
              <a:rPr lang="en-US" sz="1400" dirty="0" smtClean="0">
                <a:latin typeface="Courier New" pitchFamily="49" charset="0"/>
                <a:cs typeface="Courier New" pitchFamily="49" charset="0"/>
              </a:rPr>
              <a:t>= </a:t>
            </a:r>
            <a:r>
              <a:rPr lang="en-US" sz="1400" dirty="0" err="1">
                <a:latin typeface="Courier New" pitchFamily="49" charset="0"/>
                <a:cs typeface="Courier New" pitchFamily="49" charset="0"/>
              </a:rPr>
              <a:t>radix_sort</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random_array</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len</a:t>
            </a:r>
            <a:r>
              <a:rPr lang="en-US" sz="1400" dirty="0">
                <a:latin typeface="Courier New" pitchFamily="49" charset="0"/>
                <a:cs typeface="Courier New" pitchFamily="49" charset="0"/>
              </a:rPr>
              <a:t>(data</a:t>
            </a:r>
            <a:r>
              <a:rPr lang="en-US" sz="1400" dirty="0" smtClean="0">
                <a:latin typeface="Courier New" pitchFamily="49" charset="0"/>
                <a:cs typeface="Courier New" pitchFamily="49" charset="0"/>
              </a:rPr>
              <a:t>)))</a:t>
            </a:r>
            <a:endParaRPr lang="en-US" sz="1400" dirty="0" smtClean="0">
              <a:latin typeface="Courier New" pitchFamily="49" charset="0"/>
              <a:cs typeface="Courier New" pitchFamily="49" charset="0"/>
            </a:endParaRPr>
          </a:p>
          <a:p>
            <a:pPr>
              <a:spcBef>
                <a:spcPts val="0"/>
              </a:spcBef>
              <a:buFont typeface="Wingdings 2"/>
              <a:buNone/>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bincounts.extend</a:t>
            </a:r>
            <a:r>
              <a:rPr lang="en-US" sz="1400" dirty="0" smtClean="0">
                <a:latin typeface="Courier New" pitchFamily="49" charset="0"/>
                <a:cs typeface="Courier New" pitchFamily="49" charset="0"/>
              </a:rPr>
              <a:t>(</a:t>
            </a:r>
            <a:r>
              <a:rPr lang="en-US" sz="1400" dirty="0" err="1" smtClean="0">
                <a:latin typeface="Courier New" pitchFamily="49" charset="0"/>
                <a:cs typeface="Courier New" pitchFamily="49" charset="0"/>
              </a:rPr>
              <a:t>bincounts</a:t>
            </a:r>
            <a:r>
              <a:rPr lang="en-US" sz="1400" dirty="0" smtClean="0">
                <a:latin typeface="Courier New" pitchFamily="49" charset="0"/>
                <a:cs typeface="Courier New" pitchFamily="49" charset="0"/>
              </a:rPr>
              <a:t>)</a:t>
            </a:r>
          </a:p>
          <a:p>
            <a:pPr>
              <a:spcBef>
                <a:spcPts val="0"/>
              </a:spcBef>
              <a:buFont typeface="Wingdings 2"/>
              <a:buNone/>
            </a:pPr>
            <a:r>
              <a:rPr lang="en-US" sz="1400" dirty="0" smtClean="0">
                <a:latin typeface="Courier New" pitchFamily="49" charset="0"/>
                <a:cs typeface="Courier New" pitchFamily="49" charset="0"/>
              </a:rPr>
              <a:t>  starters = [</a:t>
            </a:r>
            <a:r>
              <a:rPr lang="en-US" sz="1400" dirty="0" err="1" smtClean="0">
                <a:latin typeface="Courier New" pitchFamily="49" charset="0"/>
                <a:cs typeface="Courier New" pitchFamily="49" charset="0"/>
              </a:rPr>
              <a:t>random.randint</a:t>
            </a:r>
            <a:r>
              <a:rPr lang="en-US" sz="1400" dirty="0" smtClean="0">
                <a:latin typeface="Courier New" pitchFamily="49" charset="0"/>
                <a:cs typeface="Courier New" pitchFamily="49" charset="0"/>
              </a:rPr>
              <a:t>(0, </a:t>
            </a:r>
            <a:r>
              <a:rPr lang="en-US" sz="1400" dirty="0" err="1" smtClean="0">
                <a:latin typeface="Courier New" pitchFamily="49" charset="0"/>
                <a:cs typeface="Courier New" pitchFamily="49" charset="0"/>
              </a:rPr>
              <a:t>len</a:t>
            </a:r>
            <a:r>
              <a:rPr lang="en-US" sz="1400" dirty="0" smtClean="0">
                <a:latin typeface="Courier New" pitchFamily="49" charset="0"/>
                <a:cs typeface="Courier New" pitchFamily="49" charset="0"/>
              </a:rPr>
              <a:t>(data)) for </a:t>
            </a:r>
            <a:r>
              <a:rPr lang="en-US" sz="1400" dirty="0" err="1" smtClean="0">
                <a:latin typeface="Courier New" pitchFamily="49" charset="0"/>
                <a:cs typeface="Courier New" pitchFamily="49" charset="0"/>
              </a:rPr>
              <a:t>i</a:t>
            </a:r>
            <a:r>
              <a:rPr lang="en-US" sz="1400" dirty="0" smtClean="0">
                <a:latin typeface="Courier New" pitchFamily="49" charset="0"/>
                <a:cs typeface="Courier New" pitchFamily="49" charset="0"/>
              </a:rPr>
              <a:t> in </a:t>
            </a:r>
            <a:r>
              <a:rPr lang="en-US" sz="1400" dirty="0" smtClean="0">
                <a:latin typeface="Courier New" pitchFamily="49" charset="0"/>
                <a:cs typeface="Courier New" pitchFamily="49" charset="0"/>
              </a:rPr>
              <a:t>range(500)]</a:t>
            </a:r>
            <a:endParaRPr lang="en-US" sz="1400" dirty="0" smtClean="0">
              <a:latin typeface="Courier New" pitchFamily="49" charset="0"/>
              <a:cs typeface="Courier New" pitchFamily="49" charset="0"/>
            </a:endParaRPr>
          </a:p>
          <a:p>
            <a:pPr>
              <a:spcBef>
                <a:spcPts val="0"/>
              </a:spcBef>
              <a:buFont typeface="Wingdings 2"/>
              <a:buNone/>
            </a:pPr>
            <a:endParaRPr lang="en-US" sz="1400" dirty="0" smtClean="0">
              <a:latin typeface="Courier New" pitchFamily="49" charset="0"/>
              <a:cs typeface="Courier New" pitchFamily="49" charset="0"/>
            </a:endParaRPr>
          </a:p>
          <a:p>
            <a:pPr>
              <a:spcBef>
                <a:spcPts val="0"/>
              </a:spcBef>
              <a:buFont typeface="Wingdings 2"/>
              <a:buNone/>
            </a:pPr>
            <a:r>
              <a:rPr lang="en-US" sz="1400" b="1" dirty="0" smtClean="0">
                <a:solidFill>
                  <a:srgbClr val="00B0F0"/>
                </a:solidFill>
                <a:latin typeface="Courier New" pitchFamily="49" charset="0"/>
                <a:cs typeface="Courier New" pitchFamily="49" charset="0"/>
              </a:rPr>
              <a:t>  </a:t>
            </a:r>
            <a:r>
              <a:rPr lang="en-US" sz="1400" b="1" dirty="0" err="1" smtClean="0">
                <a:latin typeface="Courier New" pitchFamily="49" charset="0"/>
                <a:cs typeface="Courier New" pitchFamily="49" charset="0"/>
              </a:rPr>
              <a:t>compute_kernel</a:t>
            </a:r>
            <a:r>
              <a:rPr lang="en-US" sz="1400" b="1" dirty="0" smtClean="0">
                <a:latin typeface="Courier New" pitchFamily="49" charset="0"/>
                <a:cs typeface="Courier New" pitchFamily="49" charset="0"/>
              </a:rPr>
              <a:t>(data, sums, </a:t>
            </a:r>
            <a:r>
              <a:rPr lang="en-US" sz="1400" b="1" dirty="0" err="1" smtClean="0">
                <a:latin typeface="Courier New" pitchFamily="49" charset="0"/>
                <a:cs typeface="Courier New" pitchFamily="49" charset="0"/>
              </a:rPr>
              <a:t>bincounts</a:t>
            </a:r>
            <a:r>
              <a:rPr lang="en-US" sz="1400" b="1" dirty="0" smtClean="0">
                <a:latin typeface="Courier New" pitchFamily="49" charset="0"/>
                <a:cs typeface="Courier New" pitchFamily="49" charset="0"/>
              </a:rPr>
              <a:t>, starters)</a:t>
            </a:r>
          </a:p>
          <a:p>
            <a:pPr>
              <a:spcBef>
                <a:spcPts val="0"/>
              </a:spcBef>
              <a:buFont typeface="Wingdings 2"/>
              <a:buNone/>
            </a:pPr>
            <a:endParaRPr lang="en-US" sz="1400" dirty="0" smtClean="0">
              <a:latin typeface="Courier New" pitchFamily="49" charset="0"/>
              <a:cs typeface="Courier New" pitchFamily="49" charset="0"/>
            </a:endParaRPr>
          </a:p>
          <a:p>
            <a:pPr>
              <a:spcBef>
                <a:spcPts val="0"/>
              </a:spcBef>
              <a:buFont typeface="Wingdings 2"/>
              <a:buNone/>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cursor.insert</a:t>
            </a:r>
            <a:r>
              <a:rPr lang="en-US" sz="1400" dirty="0" smtClean="0">
                <a:latin typeface="Courier New" pitchFamily="49" charset="0"/>
                <a:cs typeface="Courier New" pitchFamily="49" charset="0"/>
              </a:rPr>
              <a:t>(</a:t>
            </a:r>
            <a:r>
              <a:rPr lang="en-US" sz="1400" dirty="0" err="1" smtClean="0">
                <a:latin typeface="Courier New" pitchFamily="49" charset="0"/>
                <a:cs typeface="Courier New" pitchFamily="49" charset="0"/>
              </a:rPr>
              <a:t>generate_sql</a:t>
            </a:r>
            <a:r>
              <a:rPr lang="en-US" sz="1400" dirty="0" smtClean="0">
                <a:latin typeface="Courier New" pitchFamily="49" charset="0"/>
                <a:cs typeface="Courier New" pitchFamily="49" charset="0"/>
              </a:rPr>
              <a:t>(sums[0]))</a:t>
            </a:r>
          </a:p>
          <a:p>
            <a:pPr>
              <a:spcBef>
                <a:spcPts val="0"/>
              </a:spcBef>
              <a:buFont typeface="Wingdings 2"/>
              <a:buNone/>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cursor.insert</a:t>
            </a:r>
            <a:r>
              <a:rPr lang="en-US" sz="1400" dirty="0" smtClean="0">
                <a:latin typeface="Courier New" pitchFamily="49" charset="0"/>
                <a:cs typeface="Courier New" pitchFamily="49" charset="0"/>
              </a:rPr>
              <a:t>(</a:t>
            </a:r>
            <a:r>
              <a:rPr lang="en-US" sz="1400" dirty="0" err="1" smtClean="0">
                <a:latin typeface="Courier New" pitchFamily="49" charset="0"/>
                <a:cs typeface="Courier New" pitchFamily="49" charset="0"/>
              </a:rPr>
              <a:t>generate_sql</a:t>
            </a:r>
            <a:r>
              <a:rPr lang="en-US" sz="1400" dirty="0" smtClean="0">
                <a:latin typeface="Courier New" pitchFamily="49" charset="0"/>
                <a:cs typeface="Courier New" pitchFamily="49" charset="0"/>
              </a:rPr>
              <a:t>(sums[1]))</a:t>
            </a:r>
            <a:endParaRPr lang="en-US" sz="1400" dirty="0">
              <a:latin typeface="Courier New" pitchFamily="49" charset="0"/>
              <a:cs typeface="Courier New" pitchFamily="49" charset="0"/>
            </a:endParaRPr>
          </a:p>
        </p:txBody>
      </p:sp>
      <p:sp>
        <p:nvSpPr>
          <p:cNvPr id="7" name="Line Callout 2 6"/>
          <p:cNvSpPr/>
          <p:nvPr/>
        </p:nvSpPr>
        <p:spPr>
          <a:xfrm>
            <a:off x="6553200" y="4114800"/>
            <a:ext cx="1905000" cy="933450"/>
          </a:xfrm>
          <a:prstGeom prst="borderCallout2">
            <a:avLst>
              <a:gd name="adj1" fmla="val 18750"/>
              <a:gd name="adj2" fmla="val -8333"/>
              <a:gd name="adj3" fmla="val 18750"/>
              <a:gd name="adj4" fmla="val -16667"/>
              <a:gd name="adj5" fmla="val 10638"/>
              <a:gd name="adj6" fmla="val -98965"/>
            </a:avLst>
          </a:prstGeom>
          <a:ln>
            <a:tailEnd type="arrow"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smtClean="0"/>
              <a:t>vector * scalar </a:t>
            </a:r>
            <a:r>
              <a:rPr lang="en-US" dirty="0" smtClean="0"/>
              <a:t>is really an “inner, inner loop”</a:t>
            </a:r>
            <a:endParaRPr lang="en-US" dirty="0"/>
          </a:p>
        </p:txBody>
      </p:sp>
      <p:sp>
        <p:nvSpPr>
          <p:cNvPr id="9" name="TextBox 8"/>
          <p:cNvSpPr txBox="1"/>
          <p:nvPr/>
        </p:nvSpPr>
        <p:spPr>
          <a:xfrm>
            <a:off x="33647" y="6651584"/>
            <a:ext cx="9199954" cy="253916"/>
          </a:xfrm>
          <a:prstGeom prst="rect">
            <a:avLst/>
          </a:prstGeom>
          <a:noFill/>
        </p:spPr>
        <p:txBody>
          <a:bodyPr wrap="none" rtlCol="0">
            <a:spAutoFit/>
          </a:bodyPr>
          <a:lstStyle/>
          <a:p>
            <a:r>
              <a:rPr lang="en-US" sz="1050" dirty="0" smtClean="0">
                <a:solidFill>
                  <a:schemeClr val="tx1">
                    <a:lumMod val="75000"/>
                  </a:schemeClr>
                </a:solidFill>
                <a:latin typeface="Arial" pitchFamily="34" charset="0"/>
                <a:cs typeface="Arial" pitchFamily="34" charset="0"/>
              </a:rPr>
              <a:t>davidschachter@gmail.com                                                                                                                                                            https://davidschachter.com</a:t>
            </a:r>
          </a:p>
        </p:txBody>
      </p:sp>
    </p:spTree>
    <p:extLst>
      <p:ext uri="{BB962C8B-B14F-4D97-AF65-F5344CB8AC3E}">
        <p14:creationId xmlns:p14="http://schemas.microsoft.com/office/powerpoint/2010/main" val="3121438611"/>
      </p:ext>
    </p:extLst>
  </p:cSld>
  <p:clrMapOvr>
    <a:masterClrMapping/>
  </p:clrMapOvr>
  <p:transition>
    <p:randomBa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524000"/>
            <a:ext cx="8001000" cy="1219200"/>
          </a:xfrm>
        </p:spPr>
        <p:txBody>
          <a:bodyPr>
            <a:noAutofit/>
          </a:bodyPr>
          <a:lstStyle/>
          <a:p>
            <a:pPr marL="457200" indent="-457200">
              <a:spcBef>
                <a:spcPts val="0"/>
              </a:spcBef>
              <a:buFont typeface="+mj-lt"/>
              <a:buAutoNum type="arabicPeriod"/>
            </a:pPr>
            <a:r>
              <a:rPr lang="en-US" sz="2400" dirty="0" err="1" smtClean="0"/>
              <a:t>Cythonize</a:t>
            </a:r>
            <a:r>
              <a:rPr lang="en-US" sz="2400" dirty="0" smtClean="0"/>
              <a:t> the compute kernel</a:t>
            </a:r>
          </a:p>
          <a:p>
            <a:pPr marL="457200" indent="-457200">
              <a:spcBef>
                <a:spcPts val="0"/>
              </a:spcBef>
              <a:buFont typeface="+mj-lt"/>
              <a:buAutoNum type="arabicPeriod"/>
            </a:pPr>
            <a:r>
              <a:rPr lang="en-US" sz="2400" dirty="0" smtClean="0"/>
              <a:t>Hand-optimize 62 lines of C code</a:t>
            </a:r>
          </a:p>
          <a:p>
            <a:pPr marL="457200" indent="-457200">
              <a:spcBef>
                <a:spcPts val="0"/>
              </a:spcBef>
              <a:buFont typeface="+mj-lt"/>
              <a:buAutoNum type="arabicPeriod"/>
            </a:pPr>
            <a:r>
              <a:rPr lang="en-US" sz="2400" dirty="0" smtClean="0"/>
              <a:t>Permute column summing order to help the L1D cache</a:t>
            </a:r>
          </a:p>
        </p:txBody>
      </p:sp>
      <p:sp>
        <p:nvSpPr>
          <p:cNvPr id="2" name="Title 1"/>
          <p:cNvSpPr>
            <a:spLocks noGrp="1"/>
          </p:cNvSpPr>
          <p:nvPr>
            <p:ph type="title"/>
          </p:nvPr>
        </p:nvSpPr>
        <p:spPr/>
        <p:txBody>
          <a:bodyPr>
            <a:normAutofit fontScale="90000"/>
          </a:bodyPr>
          <a:lstStyle/>
          <a:p>
            <a:pPr marL="514350" indent="-514350"/>
            <a:r>
              <a:rPr lang="en-US" i="1" dirty="0" smtClean="0"/>
              <a:t>Hand-optimize </a:t>
            </a:r>
            <a:r>
              <a:rPr lang="en-US" i="1" dirty="0"/>
              <a:t>the C </a:t>
            </a:r>
            <a:r>
              <a:rPr lang="en-US" i="1" dirty="0" smtClean="0"/>
              <a:t>code from </a:t>
            </a:r>
            <a:r>
              <a:rPr lang="en-US" i="1" dirty="0" err="1" smtClean="0"/>
              <a:t>Cython</a:t>
            </a:r>
            <a:endParaRPr lang="en-US" i="1" dirty="0"/>
          </a:p>
        </p:txBody>
      </p:sp>
      <p:sp>
        <p:nvSpPr>
          <p:cNvPr id="5" name="Line Callout 2 4"/>
          <p:cNvSpPr/>
          <p:nvPr/>
        </p:nvSpPr>
        <p:spPr>
          <a:xfrm>
            <a:off x="7081880" y="1371600"/>
            <a:ext cx="1600200" cy="838200"/>
          </a:xfrm>
          <a:prstGeom prst="borderCallout2">
            <a:avLst>
              <a:gd name="adj1" fmla="val 18750"/>
              <a:gd name="adj2" fmla="val -8333"/>
              <a:gd name="adj3" fmla="val 18750"/>
              <a:gd name="adj4" fmla="val -16667"/>
              <a:gd name="adj5" fmla="val 47288"/>
              <a:gd name="adj6" fmla="val -111633"/>
            </a:avLst>
          </a:prstGeom>
          <a:ln>
            <a:tailEnd type="arrow"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Consulting help: Continuum Analytics, Austin</a:t>
            </a:r>
            <a:endParaRPr lang="en-US" sz="1400" dirty="0"/>
          </a:p>
        </p:txBody>
      </p:sp>
      <p:sp>
        <p:nvSpPr>
          <p:cNvPr id="6" name="TextBox 5"/>
          <p:cNvSpPr txBox="1"/>
          <p:nvPr/>
        </p:nvSpPr>
        <p:spPr>
          <a:xfrm>
            <a:off x="838200" y="2819400"/>
            <a:ext cx="7843880" cy="3231654"/>
          </a:xfrm>
          <a:prstGeom prst="rect">
            <a:avLst/>
          </a:prstGeom>
          <a:noFill/>
        </p:spPr>
        <p:txBody>
          <a:bodyPr wrap="square" rtlCol="0">
            <a:spAutoFit/>
          </a:bodyPr>
          <a:lstStyle/>
          <a:p>
            <a:r>
              <a:rPr lang="en-US" sz="1200" dirty="0" smtClean="0">
                <a:latin typeface="Courier New" pitchFamily="49" charset="0"/>
                <a:cs typeface="Courier New" pitchFamily="49" charset="0"/>
              </a:rPr>
              <a:t>  </a:t>
            </a:r>
            <a:r>
              <a:rPr lang="en-US" sz="1200" dirty="0">
                <a:latin typeface="Courier New" pitchFamily="49" charset="0"/>
                <a:cs typeface="Courier New" pitchFamily="49" charset="0"/>
              </a:rPr>
              <a:t>if (</a:t>
            </a:r>
            <a:r>
              <a:rPr lang="en-US" sz="1200" dirty="0" err="1">
                <a:latin typeface="Courier New" pitchFamily="49" charset="0"/>
                <a:cs typeface="Courier New" pitchFamily="49" charset="0"/>
              </a:rPr>
              <a:t>v_bincount</a:t>
            </a:r>
            <a:r>
              <a:rPr lang="en-US" sz="1200" dirty="0">
                <a:latin typeface="Courier New" pitchFamily="49" charset="0"/>
                <a:cs typeface="Courier New" pitchFamily="49" charset="0"/>
              </a:rPr>
              <a:t> == 0) continue;</a:t>
            </a:r>
          </a:p>
          <a:p>
            <a:r>
              <a:rPr lang="en-US" sz="1200" dirty="0">
                <a:latin typeface="Courier New" pitchFamily="49" charset="0"/>
                <a:cs typeface="Courier New" pitchFamily="49" charset="0"/>
              </a:rPr>
              <a:t>  double * </a:t>
            </a:r>
            <a:r>
              <a:rPr lang="en-US" sz="1200" dirty="0" err="1">
                <a:latin typeface="Courier New" pitchFamily="49" charset="0"/>
                <a:cs typeface="Courier New" pitchFamily="49" charset="0"/>
              </a:rPr>
              <a:t>sumsP</a:t>
            </a:r>
            <a:r>
              <a:rPr lang="en-US" sz="1200" dirty="0">
                <a:latin typeface="Courier New" pitchFamily="49" charset="0"/>
                <a:cs typeface="Courier New" pitchFamily="49" charset="0"/>
              </a:rPr>
              <a:t> = NULL;</a:t>
            </a:r>
          </a:p>
          <a:p>
            <a:endParaRPr lang="en-US" sz="1200" dirty="0">
              <a:latin typeface="Courier New" pitchFamily="49" charset="0"/>
              <a:cs typeface="Courier New" pitchFamily="49" charset="0"/>
            </a:endParaRPr>
          </a:p>
          <a:p>
            <a:r>
              <a:rPr lang="en-US" sz="1200" dirty="0">
                <a:latin typeface="Courier New" pitchFamily="49" charset="0"/>
                <a:cs typeface="Courier New" pitchFamily="49" charset="0"/>
              </a:rPr>
              <a:t>  // Choose the _T or _F output array.</a:t>
            </a:r>
          </a:p>
          <a:p>
            <a:r>
              <a:rPr lang="en-US" sz="1200" dirty="0">
                <a:latin typeface="Courier New" pitchFamily="49" charset="0"/>
                <a:cs typeface="Courier New" pitchFamily="49" charset="0"/>
              </a:rPr>
              <a:t>  </a:t>
            </a:r>
            <a:r>
              <a:rPr lang="en-US" sz="1200" dirty="0" err="1">
                <a:latin typeface="Courier New" pitchFamily="49" charset="0"/>
                <a:cs typeface="Courier New" pitchFamily="49" charset="0"/>
              </a:rPr>
              <a:t>sumsP</a:t>
            </a:r>
            <a:r>
              <a:rPr lang="en-US" sz="1200" dirty="0">
                <a:latin typeface="Courier New" pitchFamily="49" charset="0"/>
                <a:cs typeface="Courier New" pitchFamily="49" charset="0"/>
              </a:rPr>
              <a:t> = </a:t>
            </a:r>
            <a:r>
              <a:rPr lang="en-US" sz="1200" dirty="0" smtClean="0">
                <a:latin typeface="Courier New" pitchFamily="49" charset="0"/>
                <a:cs typeface="Courier New" pitchFamily="49" charset="0"/>
              </a:rPr>
              <a:t>(</a:t>
            </a:r>
            <a:r>
              <a:rPr lang="en-US" sz="1200" dirty="0" err="1" smtClean="0">
                <a:latin typeface="Courier New" pitchFamily="49" charset="0"/>
                <a:cs typeface="Courier New" pitchFamily="49" charset="0"/>
              </a:rPr>
              <a:t>compute_kernel_DTYPE_t</a:t>
            </a:r>
            <a:r>
              <a:rPr lang="en-US" sz="1200" dirty="0" smtClean="0">
                <a:latin typeface="Courier New" pitchFamily="49" charset="0"/>
                <a:cs typeface="Courier New" pitchFamily="49" charset="0"/>
              </a:rPr>
              <a:t> </a:t>
            </a:r>
            <a:r>
              <a:rPr lang="en-US" sz="1200" dirty="0">
                <a:latin typeface="Courier New" pitchFamily="49" charset="0"/>
                <a:cs typeface="Courier New" pitchFamily="49" charset="0"/>
              </a:rPr>
              <a:t>*)(char *)(</a:t>
            </a:r>
          </a:p>
          <a:p>
            <a:r>
              <a:rPr lang="en-US" sz="1200" dirty="0">
                <a:latin typeface="Courier New" pitchFamily="49" charset="0"/>
                <a:cs typeface="Courier New" pitchFamily="49" charset="0"/>
              </a:rPr>
              <a:t>          </a:t>
            </a:r>
            <a:r>
              <a:rPr lang="en-US" sz="1200" dirty="0" smtClean="0">
                <a:latin typeface="Courier New" pitchFamily="49" charset="0"/>
                <a:cs typeface="Courier New" pitchFamily="49" charset="0"/>
              </a:rPr>
              <a:t>(</a:t>
            </a:r>
            <a:r>
              <a:rPr lang="en-US" sz="1200" dirty="0" err="1">
                <a:latin typeface="Courier New" pitchFamily="49" charset="0"/>
                <a:cs typeface="Courier New" pitchFamily="49" charset="0"/>
              </a:rPr>
              <a:t>v_fields</a:t>
            </a:r>
            <a:r>
              <a:rPr lang="en-US" sz="1200" dirty="0">
                <a:latin typeface="Courier New" pitchFamily="49" charset="0"/>
                <a:cs typeface="Courier New" pitchFamily="49" charset="0"/>
              </a:rPr>
              <a:t>-&gt;t123 == (*</a:t>
            </a:r>
            <a:r>
              <a:rPr lang="en-US" sz="1200" dirty="0" smtClean="0">
                <a:latin typeface="Courier New" pitchFamily="49" charset="0"/>
                <a:cs typeface="Courier New" pitchFamily="49" charset="0"/>
              </a:rPr>
              <a:t>BufPtrStrided1d(</a:t>
            </a:r>
          </a:p>
          <a:p>
            <a:r>
              <a:rPr lang="en-US" sz="1200" dirty="0">
                <a:latin typeface="Courier New" pitchFamily="49" charset="0"/>
                <a:cs typeface="Courier New" pitchFamily="49" charset="0"/>
              </a:rPr>
              <a:t> </a:t>
            </a:r>
            <a:r>
              <a:rPr lang="en-US" sz="1200" dirty="0" smtClean="0">
                <a:latin typeface="Courier New" pitchFamily="49" charset="0"/>
                <a:cs typeface="Courier New" pitchFamily="49" charset="0"/>
              </a:rPr>
              <a:t>                            </a:t>
            </a:r>
            <a:r>
              <a:rPr lang="en-US" sz="1200" dirty="0" err="1" smtClean="0">
                <a:latin typeface="Courier New" pitchFamily="49" charset="0"/>
                <a:cs typeface="Courier New" pitchFamily="49" charset="0"/>
              </a:rPr>
              <a:t>compute_kernel_VARIANT_DTYPE_t</a:t>
            </a:r>
            <a:r>
              <a:rPr lang="en-US" sz="1200" dirty="0" smtClean="0">
                <a:latin typeface="Courier New" pitchFamily="49" charset="0"/>
                <a:cs typeface="Courier New" pitchFamily="49" charset="0"/>
              </a:rPr>
              <a:t> </a:t>
            </a:r>
            <a:r>
              <a:rPr lang="en-US" sz="1200" dirty="0">
                <a:latin typeface="Courier New" pitchFamily="49" charset="0"/>
                <a:cs typeface="Courier New" pitchFamily="49" charset="0"/>
              </a:rPr>
              <a:t>*,</a:t>
            </a:r>
          </a:p>
          <a:p>
            <a:r>
              <a:rPr lang="en-US" sz="1200" dirty="0">
                <a:latin typeface="Courier New" pitchFamily="49" charset="0"/>
                <a:cs typeface="Courier New" pitchFamily="49" charset="0"/>
              </a:rPr>
              <a:t>                             </a:t>
            </a:r>
            <a:r>
              <a:rPr lang="en-US" sz="1200" dirty="0" smtClean="0">
                <a:latin typeface="Courier New" pitchFamily="49" charset="0"/>
                <a:cs typeface="Courier New" pitchFamily="49" charset="0"/>
              </a:rPr>
              <a:t> </a:t>
            </a:r>
            <a:r>
              <a:rPr lang="en-US" sz="1200" dirty="0">
                <a:latin typeface="Courier New" pitchFamily="49" charset="0"/>
                <a:cs typeface="Courier New" pitchFamily="49" charset="0"/>
              </a:rPr>
              <a:t>pybuffernd_t123s.rcbuffer-&gt;</a:t>
            </a:r>
            <a:r>
              <a:rPr lang="en-US" sz="1200" dirty="0" err="1">
                <a:latin typeface="Courier New" pitchFamily="49" charset="0"/>
                <a:cs typeface="Courier New" pitchFamily="49" charset="0"/>
              </a:rPr>
              <a:t>pybuffer.buf</a:t>
            </a:r>
            <a:r>
              <a:rPr lang="en-US" sz="1200" dirty="0">
                <a:latin typeface="Courier New" pitchFamily="49" charset="0"/>
                <a:cs typeface="Courier New" pitchFamily="49" charset="0"/>
              </a:rPr>
              <a:t>,</a:t>
            </a:r>
          </a:p>
          <a:p>
            <a:r>
              <a:rPr lang="en-US" sz="1200" dirty="0">
                <a:latin typeface="Courier New" pitchFamily="49" charset="0"/>
                <a:cs typeface="Courier New" pitchFamily="49" charset="0"/>
              </a:rPr>
              <a:t>                              </a:t>
            </a:r>
            <a:r>
              <a:rPr lang="en-US" sz="1200" dirty="0" smtClean="0">
                <a:latin typeface="Courier New" pitchFamily="49" charset="0"/>
                <a:cs typeface="Courier New" pitchFamily="49" charset="0"/>
              </a:rPr>
              <a:t>v_t123_index,</a:t>
            </a:r>
          </a:p>
          <a:p>
            <a:r>
              <a:rPr lang="en-US" sz="1200" dirty="0">
                <a:latin typeface="Courier New" pitchFamily="49" charset="0"/>
                <a:cs typeface="Courier New" pitchFamily="49" charset="0"/>
              </a:rPr>
              <a:t> </a:t>
            </a:r>
            <a:r>
              <a:rPr lang="en-US" sz="1200" dirty="0" smtClean="0">
                <a:latin typeface="Courier New" pitchFamily="49" charset="0"/>
                <a:cs typeface="Courier New" pitchFamily="49" charset="0"/>
              </a:rPr>
              <a:t>                            </a:t>
            </a:r>
            <a:r>
              <a:rPr lang="en-US" sz="1200" dirty="0" smtClean="0">
                <a:latin typeface="Courier New" pitchFamily="49" charset="0"/>
                <a:cs typeface="Courier New" pitchFamily="49" charset="0"/>
              </a:rPr>
              <a:t> pybuffernd_t123s.diminfo[0</a:t>
            </a:r>
            <a:r>
              <a:rPr lang="en-US" sz="1200" dirty="0">
                <a:latin typeface="Courier New" pitchFamily="49" charset="0"/>
                <a:cs typeface="Courier New" pitchFamily="49" charset="0"/>
              </a:rPr>
              <a:t>].strides))</a:t>
            </a:r>
          </a:p>
          <a:p>
            <a:r>
              <a:rPr lang="en-US" sz="1200" dirty="0">
                <a:latin typeface="Courier New" pitchFamily="49" charset="0"/>
                <a:cs typeface="Courier New" pitchFamily="49" charset="0"/>
              </a:rPr>
              <a:t>            ) ?  </a:t>
            </a:r>
            <a:r>
              <a:rPr lang="en-US" sz="1200" dirty="0" err="1">
                <a:latin typeface="Courier New" pitchFamily="49" charset="0"/>
                <a:cs typeface="Courier New" pitchFamily="49" charset="0"/>
              </a:rPr>
              <a:t>pybuffernd_sums_T.rcbuffer</a:t>
            </a:r>
            <a:r>
              <a:rPr lang="en-US" sz="1200" dirty="0">
                <a:latin typeface="Courier New" pitchFamily="49" charset="0"/>
                <a:cs typeface="Courier New" pitchFamily="49" charset="0"/>
              </a:rPr>
              <a:t>-&gt;</a:t>
            </a:r>
            <a:r>
              <a:rPr lang="en-US" sz="1200" dirty="0" err="1">
                <a:latin typeface="Courier New" pitchFamily="49" charset="0"/>
                <a:cs typeface="Courier New" pitchFamily="49" charset="0"/>
              </a:rPr>
              <a:t>pybuffer.buf</a:t>
            </a:r>
            <a:r>
              <a:rPr lang="en-US" sz="1200" dirty="0">
                <a:latin typeface="Courier New" pitchFamily="49" charset="0"/>
                <a:cs typeface="Courier New" pitchFamily="49" charset="0"/>
              </a:rPr>
              <a:t> </a:t>
            </a:r>
            <a:r>
              <a:rPr lang="en-US" sz="1200" dirty="0" smtClean="0">
                <a:latin typeface="Courier New" pitchFamily="49" charset="0"/>
                <a:cs typeface="Courier New" pitchFamily="49" charset="0"/>
              </a:rPr>
              <a:t>:</a:t>
            </a:r>
          </a:p>
          <a:p>
            <a:r>
              <a:rPr lang="en-US" sz="1200" dirty="0">
                <a:latin typeface="Courier New" pitchFamily="49" charset="0"/>
                <a:cs typeface="Courier New" pitchFamily="49" charset="0"/>
              </a:rPr>
              <a:t> </a:t>
            </a:r>
            <a:r>
              <a:rPr lang="en-US" sz="1200" dirty="0" smtClean="0">
                <a:latin typeface="Courier New" pitchFamily="49" charset="0"/>
                <a:cs typeface="Courier New" pitchFamily="49" charset="0"/>
              </a:rPr>
              <a:t>               </a:t>
            </a:r>
            <a:r>
              <a:rPr lang="en-US" sz="1200" dirty="0" smtClean="0">
                <a:latin typeface="Courier New" pitchFamily="49" charset="0"/>
                <a:cs typeface="Courier New" pitchFamily="49" charset="0"/>
              </a:rPr>
              <a:t> </a:t>
            </a:r>
            <a:r>
              <a:rPr lang="en-US" sz="1200" dirty="0" err="1">
                <a:latin typeface="Courier New" pitchFamily="49" charset="0"/>
                <a:cs typeface="Courier New" pitchFamily="49" charset="0"/>
              </a:rPr>
              <a:t>pybuffernd_sums_F.rcbuffer</a:t>
            </a:r>
            <a:r>
              <a:rPr lang="en-US" sz="1200" dirty="0">
                <a:latin typeface="Courier New" pitchFamily="49" charset="0"/>
                <a:cs typeface="Courier New" pitchFamily="49" charset="0"/>
              </a:rPr>
              <a:t>-&gt;</a:t>
            </a:r>
            <a:r>
              <a:rPr lang="en-US" sz="1200" dirty="0" err="1">
                <a:latin typeface="Courier New" pitchFamily="49" charset="0"/>
                <a:cs typeface="Courier New" pitchFamily="49" charset="0"/>
              </a:rPr>
              <a:t>pybuffer.buf</a:t>
            </a:r>
            <a:r>
              <a:rPr lang="en-US" sz="1200" dirty="0">
                <a:latin typeface="Courier New" pitchFamily="49" charset="0"/>
                <a:cs typeface="Courier New" pitchFamily="49" charset="0"/>
              </a:rPr>
              <a:t>);</a:t>
            </a:r>
          </a:p>
          <a:p>
            <a:endParaRPr lang="en-US" sz="1200" dirty="0">
              <a:latin typeface="Courier New" pitchFamily="49" charset="0"/>
              <a:cs typeface="Courier New" pitchFamily="49" charset="0"/>
            </a:endParaRPr>
          </a:p>
          <a:p>
            <a:r>
              <a:rPr lang="en-US" sz="1200" dirty="0">
                <a:latin typeface="Courier New" pitchFamily="49" charset="0"/>
                <a:cs typeface="Courier New" pitchFamily="49" charset="0"/>
              </a:rPr>
              <a:t>  // Choose the output array row.</a:t>
            </a:r>
          </a:p>
          <a:p>
            <a:r>
              <a:rPr lang="en-US" sz="1200" dirty="0">
                <a:latin typeface="Courier New" pitchFamily="49" charset="0"/>
                <a:cs typeface="Courier New" pitchFamily="49" charset="0"/>
              </a:rPr>
              <a:t>  </a:t>
            </a:r>
            <a:r>
              <a:rPr lang="en-US" sz="1200" dirty="0" err="1">
                <a:latin typeface="Courier New" pitchFamily="49" charset="0"/>
                <a:cs typeface="Courier New" pitchFamily="49" charset="0"/>
              </a:rPr>
              <a:t>sumsP</a:t>
            </a:r>
            <a:r>
              <a:rPr lang="en-US" sz="1200" dirty="0">
                <a:latin typeface="Courier New" pitchFamily="49" charset="0"/>
                <a:cs typeface="Courier New" pitchFamily="49" charset="0"/>
              </a:rPr>
              <a:t> += v_t123_index * </a:t>
            </a:r>
            <a:r>
              <a:rPr lang="en-US" sz="1200" dirty="0" smtClean="0">
                <a:latin typeface="Courier New" pitchFamily="49" charset="0"/>
                <a:cs typeface="Courier New" pitchFamily="49" charset="0"/>
              </a:rPr>
              <a:t>(</a:t>
            </a:r>
            <a:r>
              <a:rPr lang="en-US" sz="1200" dirty="0" err="1" smtClean="0">
                <a:latin typeface="Courier New" pitchFamily="49" charset="0"/>
                <a:cs typeface="Courier New" pitchFamily="49" charset="0"/>
              </a:rPr>
              <a:t>compute_kernel_uniques</a:t>
            </a:r>
            <a:r>
              <a:rPr lang="en-US" sz="1200" dirty="0" smtClean="0">
                <a:latin typeface="Courier New" pitchFamily="49" charset="0"/>
                <a:cs typeface="Courier New" pitchFamily="49" charset="0"/>
              </a:rPr>
              <a:t> </a:t>
            </a:r>
            <a:r>
              <a:rPr lang="en-US" sz="1200" dirty="0">
                <a:latin typeface="Courier New" pitchFamily="49" charset="0"/>
                <a:cs typeface="Courier New" pitchFamily="49" charset="0"/>
              </a:rPr>
              <a:t>+ 1);</a:t>
            </a:r>
          </a:p>
          <a:p>
            <a:endParaRPr lang="en-US" sz="1200" dirty="0">
              <a:latin typeface="Courier New" pitchFamily="49" charset="0"/>
              <a:cs typeface="Courier New" pitchFamily="49" charset="0"/>
            </a:endParaRPr>
          </a:p>
          <a:p>
            <a:r>
              <a:rPr lang="en-US" sz="1200" dirty="0" err="1" smtClean="0">
                <a:latin typeface="Courier New" pitchFamily="49" charset="0"/>
                <a:cs typeface="Courier New" pitchFamily="49" charset="0"/>
              </a:rPr>
              <a:t>sumsP</a:t>
            </a:r>
            <a:r>
              <a:rPr lang="en-US" sz="1200" dirty="0" smtClean="0">
                <a:latin typeface="Courier New" pitchFamily="49" charset="0"/>
                <a:cs typeface="Courier New" pitchFamily="49" charset="0"/>
              </a:rPr>
              <a:t> += (</a:t>
            </a:r>
            <a:r>
              <a:rPr lang="en-US" sz="1200" dirty="0" err="1" smtClean="0">
                <a:latin typeface="Courier New" pitchFamily="49" charset="0"/>
                <a:cs typeface="Courier New" pitchFamily="49" charset="0"/>
              </a:rPr>
              <a:t>v_bincount</a:t>
            </a:r>
            <a:r>
              <a:rPr lang="en-US" sz="1200" dirty="0" smtClean="0">
                <a:latin typeface="Courier New" pitchFamily="49" charset="0"/>
                <a:cs typeface="Courier New" pitchFamily="49" charset="0"/>
              </a:rPr>
              <a:t> == 1) ? </a:t>
            </a:r>
            <a:r>
              <a:rPr lang="en-US" sz="1200" dirty="0" err="1" smtClean="0">
                <a:latin typeface="Courier New" pitchFamily="49" charset="0"/>
                <a:cs typeface="Courier New" pitchFamily="49" charset="0"/>
              </a:rPr>
              <a:t>v_fields</a:t>
            </a:r>
            <a:r>
              <a:rPr lang="en-US" sz="1200" dirty="0" smtClean="0">
                <a:latin typeface="Courier New" pitchFamily="49" charset="0"/>
                <a:cs typeface="Courier New" pitchFamily="49" charset="0"/>
              </a:rPr>
              <a:t> : </a:t>
            </a:r>
            <a:r>
              <a:rPr lang="en-US" sz="1200" dirty="0" err="1" smtClean="0">
                <a:latin typeface="Courier New" pitchFamily="49" charset="0"/>
                <a:cs typeface="Courier New" pitchFamily="49" charset="0"/>
              </a:rPr>
              <a:t>v_fields</a:t>
            </a:r>
            <a:r>
              <a:rPr lang="en-US" sz="1200" dirty="0" smtClean="0">
                <a:latin typeface="Courier New" pitchFamily="49" charset="0"/>
                <a:cs typeface="Courier New" pitchFamily="49" charset="0"/>
              </a:rPr>
              <a:t> * </a:t>
            </a:r>
            <a:r>
              <a:rPr lang="en-US" sz="1200" dirty="0" err="1" smtClean="0">
                <a:latin typeface="Courier New" pitchFamily="49" charset="0"/>
                <a:cs typeface="Courier New" pitchFamily="49" charset="0"/>
              </a:rPr>
              <a:t>v_bincount</a:t>
            </a:r>
            <a:endParaRPr lang="en-US" sz="1200" dirty="0">
              <a:latin typeface="Courier New" pitchFamily="49" charset="0"/>
              <a:cs typeface="Courier New" pitchFamily="49" charset="0"/>
            </a:endParaRPr>
          </a:p>
        </p:txBody>
      </p:sp>
      <p:sp>
        <p:nvSpPr>
          <p:cNvPr id="8" name="Line Callout 2 7"/>
          <p:cNvSpPr/>
          <p:nvPr/>
        </p:nvSpPr>
        <p:spPr>
          <a:xfrm>
            <a:off x="6477000" y="5181600"/>
            <a:ext cx="2362199" cy="609600"/>
          </a:xfrm>
          <a:prstGeom prst="borderCallout2">
            <a:avLst>
              <a:gd name="adj1" fmla="val 18750"/>
              <a:gd name="adj2" fmla="val -8333"/>
              <a:gd name="adj3" fmla="val 20077"/>
              <a:gd name="adj4" fmla="val -13927"/>
              <a:gd name="adj5" fmla="val 84331"/>
              <a:gd name="adj6" fmla="val -17431"/>
            </a:avLst>
          </a:prstGeom>
          <a:ln>
            <a:tailEnd type="arrow"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t>vector += vector * scalar is not C! See next slide…</a:t>
            </a:r>
            <a:endParaRPr lang="en-US" sz="1400" dirty="0"/>
          </a:p>
        </p:txBody>
      </p:sp>
      <p:sp>
        <p:nvSpPr>
          <p:cNvPr id="10" name="TextBox 9"/>
          <p:cNvSpPr txBox="1"/>
          <p:nvPr/>
        </p:nvSpPr>
        <p:spPr>
          <a:xfrm>
            <a:off x="33647" y="6651584"/>
            <a:ext cx="9199954" cy="253916"/>
          </a:xfrm>
          <a:prstGeom prst="rect">
            <a:avLst/>
          </a:prstGeom>
          <a:noFill/>
        </p:spPr>
        <p:txBody>
          <a:bodyPr wrap="none" rtlCol="0">
            <a:spAutoFit/>
          </a:bodyPr>
          <a:lstStyle/>
          <a:p>
            <a:r>
              <a:rPr lang="en-US" sz="1050" dirty="0" smtClean="0">
                <a:solidFill>
                  <a:schemeClr val="tx1">
                    <a:lumMod val="75000"/>
                  </a:schemeClr>
                </a:solidFill>
                <a:latin typeface="Arial" pitchFamily="34" charset="0"/>
                <a:cs typeface="Arial" pitchFamily="34" charset="0"/>
              </a:rPr>
              <a:t>davidschachter@gmail.com                                                                                                                                                            https://davidschachter.com</a:t>
            </a:r>
          </a:p>
        </p:txBody>
      </p:sp>
    </p:spTree>
    <p:extLst>
      <p:ext uri="{BB962C8B-B14F-4D97-AF65-F5344CB8AC3E}">
        <p14:creationId xmlns:p14="http://schemas.microsoft.com/office/powerpoint/2010/main" val="552217204"/>
      </p:ext>
    </p:extLst>
  </p:cSld>
  <p:clrMapOvr>
    <a:masterClrMapping/>
  </p:clrMapOvr>
  <p:transition>
    <p:randomBa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514350" indent="-514350"/>
            <a:r>
              <a:rPr lang="en-US" i="1" dirty="0" smtClean="0"/>
              <a:t>The Permuted Vector Code</a:t>
            </a:r>
            <a:endParaRPr lang="en-US" i="1" dirty="0"/>
          </a:p>
        </p:txBody>
      </p:sp>
      <p:sp>
        <p:nvSpPr>
          <p:cNvPr id="6" name="TextBox 5"/>
          <p:cNvSpPr txBox="1"/>
          <p:nvPr/>
        </p:nvSpPr>
        <p:spPr>
          <a:xfrm>
            <a:off x="533400" y="1600200"/>
            <a:ext cx="8077200" cy="5001369"/>
          </a:xfrm>
          <a:prstGeom prst="rect">
            <a:avLst/>
          </a:prstGeom>
          <a:noFill/>
        </p:spPr>
        <p:txBody>
          <a:bodyPr wrap="square" rtlCol="0">
            <a:spAutoFit/>
          </a:bodyPr>
          <a:lstStyle/>
          <a:p>
            <a:r>
              <a:rPr lang="en-US" sz="1100" dirty="0">
                <a:latin typeface="Courier New" pitchFamily="49" charset="0"/>
                <a:cs typeface="Courier New" pitchFamily="49" charset="0"/>
              </a:rPr>
              <a:t> </a:t>
            </a:r>
            <a:r>
              <a:rPr lang="en-US" sz="1100" dirty="0" smtClean="0">
                <a:latin typeface="Courier New" pitchFamily="49" charset="0"/>
                <a:cs typeface="Courier New" pitchFamily="49" charset="0"/>
              </a:rPr>
              <a:t>  </a:t>
            </a:r>
            <a:r>
              <a:rPr lang="en-US" sz="1100" i="1" dirty="0">
                <a:latin typeface="Courier New" pitchFamily="49" charset="0"/>
                <a:cs typeface="Courier New" pitchFamily="49" charset="0"/>
              </a:rPr>
              <a:t>/* FIXME: [Performance] Use vector registers for bulk load, multiply/accumulate, and </a:t>
            </a:r>
            <a:r>
              <a:rPr lang="en-US" sz="1100" i="1" dirty="0" smtClean="0">
                <a:latin typeface="Courier New" pitchFamily="49" charset="0"/>
                <a:cs typeface="Courier New" pitchFamily="49" charset="0"/>
              </a:rPr>
              <a:t>store</a:t>
            </a:r>
          </a:p>
          <a:p>
            <a:r>
              <a:rPr lang="en-US" sz="1100" i="1" dirty="0">
                <a:latin typeface="Courier New" pitchFamily="49" charset="0"/>
                <a:cs typeface="Courier New" pitchFamily="49" charset="0"/>
              </a:rPr>
              <a:t> </a:t>
            </a:r>
            <a:r>
              <a:rPr lang="en-US" sz="1100" i="1" dirty="0" smtClean="0">
                <a:latin typeface="Courier New" pitchFamily="49" charset="0"/>
                <a:cs typeface="Courier New" pitchFamily="49" charset="0"/>
              </a:rPr>
              <a:t>                          </a:t>
            </a:r>
            <a:r>
              <a:rPr lang="en-US" sz="1100" i="1" dirty="0">
                <a:latin typeface="Courier New" pitchFamily="49" charset="0"/>
                <a:cs typeface="Courier New" pitchFamily="49" charset="0"/>
              </a:rPr>
              <a:t>in full cache lines. --D.S., 2-May-2012 */</a:t>
            </a:r>
          </a:p>
          <a:p>
            <a:r>
              <a:rPr lang="en-US" sz="1100" dirty="0">
                <a:latin typeface="Courier New" pitchFamily="49" charset="0"/>
                <a:cs typeface="Courier New" pitchFamily="49" charset="0"/>
              </a:rPr>
              <a:t>  </a:t>
            </a:r>
            <a:r>
              <a:rPr lang="en-US" sz="1100" i="1" dirty="0">
                <a:latin typeface="Courier New" pitchFamily="49" charset="0"/>
                <a:cs typeface="Courier New" pitchFamily="49" charset="0"/>
              </a:rPr>
              <a:t>/* </a:t>
            </a:r>
            <a:r>
              <a:rPr lang="en-US" sz="1100" i="1" dirty="0" smtClean="0">
                <a:latin typeface="Courier New" pitchFamily="49" charset="0"/>
                <a:cs typeface="Courier New" pitchFamily="49" charset="0"/>
              </a:rPr>
              <a:t>Permuted </a:t>
            </a:r>
            <a:r>
              <a:rPr lang="en-US" sz="1100" i="1" dirty="0" smtClean="0">
                <a:latin typeface="Courier New" pitchFamily="49" charset="0"/>
                <a:cs typeface="Courier New" pitchFamily="49" charset="0"/>
              </a:rPr>
              <a:t>column order </a:t>
            </a:r>
            <a:r>
              <a:rPr lang="en-US" sz="1100" i="1" dirty="0" smtClean="0">
                <a:latin typeface="Courier New" pitchFamily="49" charset="0"/>
                <a:cs typeface="Courier New" pitchFamily="49" charset="0"/>
              </a:rPr>
              <a:t>to stop hitting the </a:t>
            </a:r>
            <a:r>
              <a:rPr lang="en-US" sz="1100" i="1" dirty="0">
                <a:latin typeface="Courier New" pitchFamily="49" charset="0"/>
                <a:cs typeface="Courier New" pitchFamily="49" charset="0"/>
              </a:rPr>
              <a:t>same cache line in rapid succession. */</a:t>
            </a:r>
          </a:p>
          <a:p>
            <a:r>
              <a:rPr lang="en-US" sz="1100" dirty="0">
                <a:latin typeface="Courier New" pitchFamily="49" charset="0"/>
                <a:cs typeface="Courier New" pitchFamily="49" charset="0"/>
              </a:rPr>
              <a:t>  if (</a:t>
            </a:r>
            <a:r>
              <a:rPr lang="en-US" sz="1100" dirty="0" err="1">
                <a:latin typeface="Courier New" pitchFamily="49" charset="0"/>
                <a:cs typeface="Courier New" pitchFamily="49" charset="0"/>
              </a:rPr>
              <a:t>v_bincount</a:t>
            </a:r>
            <a:r>
              <a:rPr lang="en-US" sz="1100" dirty="0">
                <a:latin typeface="Courier New" pitchFamily="49" charset="0"/>
                <a:cs typeface="Courier New" pitchFamily="49" charset="0"/>
              </a:rPr>
              <a:t> == 1) {</a:t>
            </a: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[ 0]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-&gt;a1;</a:t>
            </a: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[ 4]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t>
            </a:r>
            <a:r>
              <a:rPr lang="en-US" sz="1100" dirty="0" smtClean="0">
                <a:latin typeface="Courier New" pitchFamily="49" charset="0"/>
                <a:cs typeface="Courier New" pitchFamily="49" charset="0"/>
              </a:rPr>
              <a:t>a5;</a:t>
            </a:r>
            <a:endParaRPr lang="en-US" sz="1100" dirty="0">
              <a:latin typeface="Courier New" pitchFamily="49" charset="0"/>
              <a:cs typeface="Courier New" pitchFamily="49" charset="0"/>
            </a:endParaRP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[ 8]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t>
            </a:r>
            <a:r>
              <a:rPr lang="en-US" sz="1100" dirty="0" smtClean="0">
                <a:latin typeface="Courier New" pitchFamily="49" charset="0"/>
                <a:cs typeface="Courier New" pitchFamily="49" charset="0"/>
              </a:rPr>
              <a:t>a9;</a:t>
            </a:r>
            <a:endParaRPr lang="en-US" sz="1100" dirty="0">
              <a:latin typeface="Courier New" pitchFamily="49" charset="0"/>
              <a:cs typeface="Courier New" pitchFamily="49" charset="0"/>
            </a:endParaRP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[12]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t>
            </a:r>
            <a:r>
              <a:rPr lang="en-US" sz="1100" dirty="0" smtClean="0">
                <a:latin typeface="Courier New" pitchFamily="49" charset="0"/>
                <a:cs typeface="Courier New" pitchFamily="49" charset="0"/>
              </a:rPr>
              <a:t>a13;</a:t>
            </a:r>
            <a:endParaRPr lang="en-US" sz="1100" dirty="0">
              <a:latin typeface="Courier New" pitchFamily="49" charset="0"/>
              <a:cs typeface="Courier New" pitchFamily="49" charset="0"/>
            </a:endParaRP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[16] += 1.0;</a:t>
            </a: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[ 1]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t>
            </a:r>
            <a:r>
              <a:rPr lang="en-US" sz="1100" dirty="0" smtClean="0">
                <a:latin typeface="Courier New" pitchFamily="49" charset="0"/>
                <a:cs typeface="Courier New" pitchFamily="49" charset="0"/>
              </a:rPr>
              <a:t>a2;</a:t>
            </a:r>
            <a:endParaRPr lang="en-US" sz="1100" dirty="0">
              <a:latin typeface="Courier New" pitchFamily="49" charset="0"/>
              <a:cs typeface="Courier New" pitchFamily="49" charset="0"/>
            </a:endParaRP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[ 5]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t>
            </a:r>
            <a:r>
              <a:rPr lang="en-US" sz="1100" dirty="0" smtClean="0">
                <a:latin typeface="Courier New" pitchFamily="49" charset="0"/>
                <a:cs typeface="Courier New" pitchFamily="49" charset="0"/>
              </a:rPr>
              <a:t>a6;</a:t>
            </a:r>
            <a:endParaRPr lang="en-US" sz="1100" dirty="0">
              <a:latin typeface="Courier New" pitchFamily="49" charset="0"/>
              <a:cs typeface="Courier New" pitchFamily="49" charset="0"/>
            </a:endParaRP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[ 9]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t>
            </a:r>
            <a:r>
              <a:rPr lang="en-US" sz="1100" dirty="0" smtClean="0">
                <a:latin typeface="Courier New" pitchFamily="49" charset="0"/>
                <a:cs typeface="Courier New" pitchFamily="49" charset="0"/>
              </a:rPr>
              <a:t>a10;</a:t>
            </a:r>
            <a:endParaRPr lang="en-US" sz="1100" dirty="0">
              <a:latin typeface="Courier New" pitchFamily="49" charset="0"/>
              <a:cs typeface="Courier New" pitchFamily="49" charset="0"/>
            </a:endParaRP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[13]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t>
            </a:r>
            <a:r>
              <a:rPr lang="en-US" sz="1100" dirty="0" smtClean="0">
                <a:latin typeface="Courier New" pitchFamily="49" charset="0"/>
                <a:cs typeface="Courier New" pitchFamily="49" charset="0"/>
              </a:rPr>
              <a:t>a14;</a:t>
            </a:r>
          </a:p>
          <a:p>
            <a:r>
              <a:rPr lang="en-US" sz="1100" dirty="0">
                <a:latin typeface="Courier New" pitchFamily="49" charset="0"/>
                <a:cs typeface="Courier New" pitchFamily="49" charset="0"/>
              </a:rPr>
              <a:t> </a:t>
            </a:r>
            <a:r>
              <a:rPr lang="en-US" sz="1100" dirty="0" smtClean="0">
                <a:latin typeface="Courier New" pitchFamily="49" charset="0"/>
                <a:cs typeface="Courier New" pitchFamily="49" charset="0"/>
              </a:rPr>
              <a:t>   …</a:t>
            </a:r>
            <a:endParaRPr lang="en-US" sz="1100" dirty="0">
              <a:latin typeface="Courier New" pitchFamily="49" charset="0"/>
              <a:cs typeface="Courier New" pitchFamily="49" charset="0"/>
            </a:endParaRPr>
          </a:p>
          <a:p>
            <a:endParaRPr lang="en-US" sz="1100" dirty="0">
              <a:latin typeface="Courier New" pitchFamily="49" charset="0"/>
              <a:cs typeface="Courier New" pitchFamily="49" charset="0"/>
            </a:endParaRPr>
          </a:p>
          <a:p>
            <a:r>
              <a:rPr lang="en-US" sz="1100" dirty="0">
                <a:latin typeface="Courier New" pitchFamily="49" charset="0"/>
                <a:cs typeface="Courier New" pitchFamily="49" charset="0"/>
              </a:rPr>
              <a:t>  } else {</a:t>
            </a: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[ 0] += </a:t>
            </a:r>
            <a:r>
              <a:rPr lang="en-US" sz="1100" dirty="0" err="1">
                <a:latin typeface="Courier New" pitchFamily="49" charset="0"/>
                <a:cs typeface="Courier New" pitchFamily="49" charset="0"/>
              </a:rPr>
              <a:t>v_bincount</a:t>
            </a:r>
            <a:r>
              <a:rPr lang="en-US" sz="1100" dirty="0">
                <a:latin typeface="Courier New" pitchFamily="49" charset="0"/>
                <a:cs typeface="Courier New" pitchFamily="49" charset="0"/>
              </a:rPr>
              <a:t>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-&gt;a1;</a:t>
            </a: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[ 4] += </a:t>
            </a:r>
            <a:r>
              <a:rPr lang="en-US" sz="1100" dirty="0" err="1">
                <a:latin typeface="Courier New" pitchFamily="49" charset="0"/>
                <a:cs typeface="Courier New" pitchFamily="49" charset="0"/>
              </a:rPr>
              <a:t>v_bincount</a:t>
            </a:r>
            <a:r>
              <a:rPr lang="en-US" sz="1100" dirty="0">
                <a:latin typeface="Courier New" pitchFamily="49" charset="0"/>
                <a:cs typeface="Courier New" pitchFamily="49" charset="0"/>
              </a:rPr>
              <a:t>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t>
            </a:r>
            <a:r>
              <a:rPr lang="en-US" sz="1100" dirty="0" smtClean="0">
                <a:latin typeface="Courier New" pitchFamily="49" charset="0"/>
                <a:cs typeface="Courier New" pitchFamily="49" charset="0"/>
              </a:rPr>
              <a:t>a5;</a:t>
            </a:r>
            <a:endParaRPr lang="en-US" sz="1100" dirty="0">
              <a:latin typeface="Courier New" pitchFamily="49" charset="0"/>
              <a:cs typeface="Courier New" pitchFamily="49" charset="0"/>
            </a:endParaRP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[ 8] += </a:t>
            </a:r>
            <a:r>
              <a:rPr lang="en-US" sz="1100" dirty="0" err="1">
                <a:latin typeface="Courier New" pitchFamily="49" charset="0"/>
                <a:cs typeface="Courier New" pitchFamily="49" charset="0"/>
              </a:rPr>
              <a:t>v_bincount</a:t>
            </a:r>
            <a:r>
              <a:rPr lang="en-US" sz="1100" dirty="0">
                <a:latin typeface="Courier New" pitchFamily="49" charset="0"/>
                <a:cs typeface="Courier New" pitchFamily="49" charset="0"/>
              </a:rPr>
              <a:t>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t>
            </a:r>
            <a:r>
              <a:rPr lang="en-US" sz="1100" dirty="0" smtClean="0">
                <a:latin typeface="Courier New" pitchFamily="49" charset="0"/>
                <a:cs typeface="Courier New" pitchFamily="49" charset="0"/>
              </a:rPr>
              <a:t>a9;</a:t>
            </a:r>
            <a:endParaRPr lang="en-US" sz="1100" dirty="0">
              <a:latin typeface="Courier New" pitchFamily="49" charset="0"/>
              <a:cs typeface="Courier New" pitchFamily="49" charset="0"/>
            </a:endParaRP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[12] += </a:t>
            </a:r>
            <a:r>
              <a:rPr lang="en-US" sz="1100" dirty="0" err="1">
                <a:latin typeface="Courier New" pitchFamily="49" charset="0"/>
                <a:cs typeface="Courier New" pitchFamily="49" charset="0"/>
              </a:rPr>
              <a:t>v_bincount</a:t>
            </a:r>
            <a:r>
              <a:rPr lang="en-US" sz="1100" dirty="0">
                <a:latin typeface="Courier New" pitchFamily="49" charset="0"/>
                <a:cs typeface="Courier New" pitchFamily="49" charset="0"/>
              </a:rPr>
              <a:t>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t>
            </a:r>
            <a:r>
              <a:rPr lang="en-US" sz="1100" dirty="0" smtClean="0">
                <a:latin typeface="Courier New" pitchFamily="49" charset="0"/>
                <a:cs typeface="Courier New" pitchFamily="49" charset="0"/>
              </a:rPr>
              <a:t>a13;</a:t>
            </a:r>
            <a:endParaRPr lang="en-US" sz="1100" dirty="0">
              <a:latin typeface="Courier New" pitchFamily="49" charset="0"/>
              <a:cs typeface="Courier New" pitchFamily="49" charset="0"/>
            </a:endParaRP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[16] += </a:t>
            </a:r>
            <a:r>
              <a:rPr lang="en-US" sz="1100" dirty="0" err="1">
                <a:latin typeface="Courier New" pitchFamily="49" charset="0"/>
                <a:cs typeface="Courier New" pitchFamily="49" charset="0"/>
              </a:rPr>
              <a:t>v_bincount</a:t>
            </a:r>
            <a:r>
              <a:rPr lang="en-US" sz="1100" dirty="0">
                <a:latin typeface="Courier New" pitchFamily="49" charset="0"/>
                <a:cs typeface="Courier New" pitchFamily="49" charset="0"/>
              </a:rPr>
              <a:t>;</a:t>
            </a: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[ 1] += </a:t>
            </a:r>
            <a:r>
              <a:rPr lang="en-US" sz="1100" dirty="0" err="1">
                <a:latin typeface="Courier New" pitchFamily="49" charset="0"/>
                <a:cs typeface="Courier New" pitchFamily="49" charset="0"/>
              </a:rPr>
              <a:t>v_bincount</a:t>
            </a:r>
            <a:r>
              <a:rPr lang="en-US" sz="1100" dirty="0">
                <a:latin typeface="Courier New" pitchFamily="49" charset="0"/>
                <a:cs typeface="Courier New" pitchFamily="49" charset="0"/>
              </a:rPr>
              <a:t>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t>
            </a:r>
            <a:r>
              <a:rPr lang="en-US" sz="1100" dirty="0" smtClean="0">
                <a:latin typeface="Courier New" pitchFamily="49" charset="0"/>
                <a:cs typeface="Courier New" pitchFamily="49" charset="0"/>
              </a:rPr>
              <a:t>a2;</a:t>
            </a:r>
            <a:endParaRPr lang="en-US" sz="1100" dirty="0">
              <a:latin typeface="Courier New" pitchFamily="49" charset="0"/>
              <a:cs typeface="Courier New" pitchFamily="49" charset="0"/>
            </a:endParaRP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[ 5] += </a:t>
            </a:r>
            <a:r>
              <a:rPr lang="en-US" sz="1100" dirty="0" err="1">
                <a:latin typeface="Courier New" pitchFamily="49" charset="0"/>
                <a:cs typeface="Courier New" pitchFamily="49" charset="0"/>
              </a:rPr>
              <a:t>v_bincount</a:t>
            </a:r>
            <a:r>
              <a:rPr lang="en-US" sz="1100" dirty="0">
                <a:latin typeface="Courier New" pitchFamily="49" charset="0"/>
                <a:cs typeface="Courier New" pitchFamily="49" charset="0"/>
              </a:rPr>
              <a:t>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t>
            </a:r>
            <a:r>
              <a:rPr lang="en-US" sz="1100" dirty="0" smtClean="0">
                <a:latin typeface="Courier New" pitchFamily="49" charset="0"/>
                <a:cs typeface="Courier New" pitchFamily="49" charset="0"/>
              </a:rPr>
              <a:t>a6;</a:t>
            </a:r>
          </a:p>
          <a:p>
            <a:r>
              <a:rPr lang="en-US" sz="1100" dirty="0" smtClean="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[ 9] += </a:t>
            </a:r>
            <a:r>
              <a:rPr lang="en-US" sz="1100" dirty="0" err="1">
                <a:latin typeface="Courier New" pitchFamily="49" charset="0"/>
                <a:cs typeface="Courier New" pitchFamily="49" charset="0"/>
              </a:rPr>
              <a:t>v_bincount</a:t>
            </a:r>
            <a:r>
              <a:rPr lang="en-US" sz="1100" dirty="0">
                <a:latin typeface="Courier New" pitchFamily="49" charset="0"/>
                <a:cs typeface="Courier New" pitchFamily="49" charset="0"/>
              </a:rPr>
              <a:t>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t>
            </a:r>
            <a:r>
              <a:rPr lang="en-US" sz="1100" dirty="0" smtClean="0">
                <a:latin typeface="Courier New" pitchFamily="49" charset="0"/>
                <a:cs typeface="Courier New" pitchFamily="49" charset="0"/>
              </a:rPr>
              <a:t>a10;</a:t>
            </a:r>
            <a:endParaRPr lang="en-US" sz="1100" dirty="0">
              <a:latin typeface="Courier New" pitchFamily="49" charset="0"/>
              <a:cs typeface="Courier New" pitchFamily="49" charset="0"/>
            </a:endParaRP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[13] += </a:t>
            </a:r>
            <a:r>
              <a:rPr lang="en-US" sz="1100" dirty="0" err="1">
                <a:latin typeface="Courier New" pitchFamily="49" charset="0"/>
                <a:cs typeface="Courier New" pitchFamily="49" charset="0"/>
              </a:rPr>
              <a:t>v_bincount</a:t>
            </a:r>
            <a:r>
              <a:rPr lang="en-US" sz="1100" dirty="0">
                <a:latin typeface="Courier New" pitchFamily="49" charset="0"/>
                <a:cs typeface="Courier New" pitchFamily="49" charset="0"/>
              </a:rPr>
              <a:t>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t>
            </a:r>
            <a:r>
              <a:rPr lang="en-US" sz="1100" dirty="0" smtClean="0">
                <a:latin typeface="Courier New" pitchFamily="49" charset="0"/>
                <a:cs typeface="Courier New" pitchFamily="49" charset="0"/>
              </a:rPr>
              <a:t>a14;</a:t>
            </a:r>
          </a:p>
          <a:p>
            <a:r>
              <a:rPr lang="en-US" sz="1100" dirty="0">
                <a:latin typeface="Courier New" pitchFamily="49" charset="0"/>
                <a:cs typeface="Courier New" pitchFamily="49" charset="0"/>
              </a:rPr>
              <a:t> </a:t>
            </a:r>
            <a:r>
              <a:rPr lang="en-US" sz="1100" dirty="0" smtClean="0">
                <a:latin typeface="Courier New" pitchFamily="49" charset="0"/>
                <a:cs typeface="Courier New" pitchFamily="49" charset="0"/>
              </a:rPr>
              <a:t>   …</a:t>
            </a:r>
            <a:endParaRPr lang="en-US" sz="1100" dirty="0">
              <a:latin typeface="Courier New" pitchFamily="49" charset="0"/>
              <a:cs typeface="Courier New" pitchFamily="49" charset="0"/>
            </a:endParaRPr>
          </a:p>
          <a:p>
            <a:r>
              <a:rPr lang="en-US" sz="1100" dirty="0" smtClean="0">
                <a:latin typeface="Courier New" pitchFamily="49" charset="0"/>
                <a:cs typeface="Courier New" pitchFamily="49" charset="0"/>
              </a:rPr>
              <a:t>  }</a:t>
            </a:r>
            <a:endParaRPr lang="en-US" sz="1100" dirty="0">
              <a:latin typeface="Courier New" pitchFamily="49" charset="0"/>
              <a:cs typeface="Courier New" pitchFamily="49" charset="0"/>
            </a:endParaRPr>
          </a:p>
          <a:p>
            <a:r>
              <a:rPr lang="en-US" sz="1100" dirty="0" smtClean="0">
                <a:latin typeface="Courier New" pitchFamily="49" charset="0"/>
                <a:cs typeface="Courier New" pitchFamily="49" charset="0"/>
              </a:rPr>
              <a:t>}</a:t>
            </a:r>
            <a:endParaRPr lang="en-US" sz="1100" dirty="0">
              <a:latin typeface="Courier New" pitchFamily="49" charset="0"/>
              <a:cs typeface="Courier New" pitchFamily="49" charset="0"/>
            </a:endParaRPr>
          </a:p>
        </p:txBody>
      </p:sp>
      <p:sp>
        <p:nvSpPr>
          <p:cNvPr id="7" name="TextBox 6"/>
          <p:cNvSpPr txBox="1"/>
          <p:nvPr/>
        </p:nvSpPr>
        <p:spPr>
          <a:xfrm>
            <a:off x="33647" y="6651584"/>
            <a:ext cx="9199954" cy="253916"/>
          </a:xfrm>
          <a:prstGeom prst="rect">
            <a:avLst/>
          </a:prstGeom>
          <a:noFill/>
        </p:spPr>
        <p:txBody>
          <a:bodyPr wrap="none" rtlCol="0">
            <a:spAutoFit/>
          </a:bodyPr>
          <a:lstStyle/>
          <a:p>
            <a:r>
              <a:rPr lang="en-US" sz="1050" dirty="0" smtClean="0">
                <a:solidFill>
                  <a:schemeClr val="tx1">
                    <a:lumMod val="75000"/>
                  </a:schemeClr>
                </a:solidFill>
                <a:latin typeface="Arial" pitchFamily="34" charset="0"/>
                <a:cs typeface="Arial" pitchFamily="34" charset="0"/>
              </a:rPr>
              <a:t>davidschachter@gmail.com                                                                                                                                                            https://davidschachter.com</a:t>
            </a:r>
          </a:p>
        </p:txBody>
      </p:sp>
    </p:spTree>
    <p:extLst>
      <p:ext uri="{BB962C8B-B14F-4D97-AF65-F5344CB8AC3E}">
        <p14:creationId xmlns:p14="http://schemas.microsoft.com/office/powerpoint/2010/main" val="2632066054"/>
      </p:ext>
    </p:extLst>
  </p:cSld>
  <p:clrMapOvr>
    <a:masterClrMapping/>
  </p:clrMapOvr>
  <p:transition>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699804"/>
            <a:ext cx="6324600" cy="2319996"/>
          </a:xfrm>
        </p:spPr>
        <p:txBody>
          <a:bodyPr>
            <a:normAutofit fontScale="92500"/>
          </a:bodyPr>
          <a:lstStyle/>
          <a:p>
            <a:pPr marL="457200" indent="-457200" algn="l">
              <a:buAutoNum type="arabicPeriod"/>
            </a:pPr>
            <a:r>
              <a:rPr lang="en-US" dirty="0" smtClean="0"/>
              <a:t>Problem: Running Many Jobs Took Too Long</a:t>
            </a:r>
          </a:p>
          <a:p>
            <a:pPr marL="457200" indent="-457200" algn="l">
              <a:buAutoNum type="arabicPeriod"/>
            </a:pPr>
            <a:r>
              <a:rPr lang="en-US" dirty="0" smtClean="0"/>
              <a:t>The Algorithm</a:t>
            </a:r>
          </a:p>
          <a:p>
            <a:pPr marL="457200" indent="-457200" algn="l">
              <a:buAutoNum type="arabicPeriod"/>
            </a:pPr>
            <a:r>
              <a:rPr lang="en-US" dirty="0" smtClean="0"/>
              <a:t>The Solution in 2011: Code </a:t>
            </a:r>
            <a:r>
              <a:rPr lang="en-US" dirty="0" err="1" smtClean="0"/>
              <a:t>Mechanix</a:t>
            </a:r>
            <a:endParaRPr lang="en-US" dirty="0" smtClean="0"/>
          </a:p>
          <a:p>
            <a:pPr marL="457200" indent="-457200" algn="l">
              <a:buAutoNum type="arabicPeriod"/>
            </a:pPr>
            <a:r>
              <a:rPr lang="en-US" dirty="0" smtClean="0"/>
              <a:t>The Solution in 2012: Computer Architecture</a:t>
            </a:r>
          </a:p>
          <a:p>
            <a:pPr marL="457200" indent="-457200" algn="l">
              <a:buAutoNum type="arabicPeriod"/>
            </a:pPr>
            <a:r>
              <a:rPr lang="en-US" dirty="0" smtClean="0"/>
              <a:t>Future Steps</a:t>
            </a:r>
          </a:p>
          <a:p>
            <a:pPr marL="457200" indent="-457200" algn="l">
              <a:buAutoNum type="arabicPeriod"/>
            </a:pPr>
            <a:r>
              <a:rPr lang="en-US" dirty="0" smtClean="0"/>
              <a:t>Part II: Lessons Learned</a:t>
            </a:r>
            <a:endParaRPr lang="en-US" dirty="0"/>
          </a:p>
        </p:txBody>
      </p:sp>
      <p:sp>
        <p:nvSpPr>
          <p:cNvPr id="2" name="Title 1"/>
          <p:cNvSpPr>
            <a:spLocks noGrp="1"/>
          </p:cNvSpPr>
          <p:nvPr>
            <p:ph type="ctrTitle"/>
          </p:nvPr>
        </p:nvSpPr>
        <p:spPr/>
        <p:txBody>
          <a:bodyPr>
            <a:noAutofit/>
          </a:bodyPr>
          <a:lstStyle/>
          <a:p>
            <a:r>
              <a:rPr lang="en-US" sz="9600" b="1" dirty="0" smtClean="0"/>
              <a:t>Presentation Structure</a:t>
            </a:r>
            <a:endParaRPr lang="en-US" sz="9600" b="1" dirty="0"/>
          </a:p>
        </p:txBody>
      </p:sp>
      <p:sp>
        <p:nvSpPr>
          <p:cNvPr id="4" name="TextBox 3"/>
          <p:cNvSpPr txBox="1"/>
          <p:nvPr/>
        </p:nvSpPr>
        <p:spPr>
          <a:xfrm>
            <a:off x="33647" y="6651584"/>
            <a:ext cx="9199954" cy="253916"/>
          </a:xfrm>
          <a:prstGeom prst="rect">
            <a:avLst/>
          </a:prstGeom>
          <a:noFill/>
        </p:spPr>
        <p:txBody>
          <a:bodyPr wrap="none" rtlCol="0">
            <a:spAutoFit/>
          </a:bodyPr>
          <a:lstStyle/>
          <a:p>
            <a:r>
              <a:rPr lang="en-US" sz="1050" dirty="0" smtClean="0">
                <a:solidFill>
                  <a:schemeClr val="tx1">
                    <a:lumMod val="75000"/>
                  </a:schemeClr>
                </a:solidFill>
                <a:latin typeface="Arial" pitchFamily="34" charset="0"/>
                <a:cs typeface="Arial" pitchFamily="34" charset="0"/>
              </a:rPr>
              <a:t>davidschachter@gmail.com                                                                                                                                                            https://davidschachter.com</a:t>
            </a:r>
          </a:p>
        </p:txBody>
      </p:sp>
    </p:spTree>
  </p:cSld>
  <p:clrMapOvr>
    <a:masterClrMapping/>
  </p:clrMapOvr>
  <p:transition>
    <p:randomBar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33400" y="1600200"/>
            <a:ext cx="8077200" cy="5001369"/>
          </a:xfrm>
          <a:prstGeom prst="rect">
            <a:avLst/>
          </a:prstGeom>
          <a:noFill/>
        </p:spPr>
        <p:txBody>
          <a:bodyPr wrap="square" rtlCol="0">
            <a:spAutoFit/>
          </a:bodyPr>
          <a:lstStyle/>
          <a:p>
            <a:r>
              <a:rPr lang="en-US" sz="1100" dirty="0">
                <a:latin typeface="Courier New" pitchFamily="49" charset="0"/>
                <a:cs typeface="Courier New" pitchFamily="49" charset="0"/>
              </a:rPr>
              <a:t> </a:t>
            </a:r>
            <a:r>
              <a:rPr lang="en-US" sz="1100" dirty="0" smtClean="0">
                <a:latin typeface="Courier New" pitchFamily="49" charset="0"/>
                <a:cs typeface="Courier New" pitchFamily="49" charset="0"/>
              </a:rPr>
              <a:t>  </a:t>
            </a:r>
            <a:r>
              <a:rPr lang="en-US" sz="1100" i="1" dirty="0">
                <a:latin typeface="Courier New" pitchFamily="49" charset="0"/>
                <a:cs typeface="Courier New" pitchFamily="49" charset="0"/>
              </a:rPr>
              <a:t>/* FIXME: [Performance] Use vector registers for bulk load, multiply/accumulate, and </a:t>
            </a:r>
            <a:r>
              <a:rPr lang="en-US" sz="1100" i="1" dirty="0" smtClean="0">
                <a:latin typeface="Courier New" pitchFamily="49" charset="0"/>
                <a:cs typeface="Courier New" pitchFamily="49" charset="0"/>
              </a:rPr>
              <a:t>store</a:t>
            </a:r>
          </a:p>
          <a:p>
            <a:r>
              <a:rPr lang="en-US" sz="1100" i="1" dirty="0">
                <a:latin typeface="Courier New" pitchFamily="49" charset="0"/>
                <a:cs typeface="Courier New" pitchFamily="49" charset="0"/>
              </a:rPr>
              <a:t> </a:t>
            </a:r>
            <a:r>
              <a:rPr lang="en-US" sz="1100" i="1" dirty="0" smtClean="0">
                <a:latin typeface="Courier New" pitchFamily="49" charset="0"/>
                <a:cs typeface="Courier New" pitchFamily="49" charset="0"/>
              </a:rPr>
              <a:t>                          </a:t>
            </a:r>
            <a:r>
              <a:rPr lang="en-US" sz="1100" i="1" dirty="0">
                <a:latin typeface="Courier New" pitchFamily="49" charset="0"/>
                <a:cs typeface="Courier New" pitchFamily="49" charset="0"/>
              </a:rPr>
              <a:t>in full cache lines. --D.S., 2-May-2012 */</a:t>
            </a:r>
          </a:p>
          <a:p>
            <a:r>
              <a:rPr lang="en-US" sz="1100" dirty="0">
                <a:latin typeface="Courier New" pitchFamily="49" charset="0"/>
                <a:cs typeface="Courier New" pitchFamily="49" charset="0"/>
              </a:rPr>
              <a:t>  </a:t>
            </a:r>
            <a:r>
              <a:rPr lang="en-US" sz="1100" i="1" dirty="0">
                <a:latin typeface="Courier New" pitchFamily="49" charset="0"/>
                <a:cs typeface="Courier New" pitchFamily="49" charset="0"/>
              </a:rPr>
              <a:t>/* </a:t>
            </a:r>
            <a:r>
              <a:rPr lang="en-US" sz="1100" i="1" dirty="0" smtClean="0">
                <a:latin typeface="Courier New" pitchFamily="49" charset="0"/>
                <a:cs typeface="Courier New" pitchFamily="49" charset="0"/>
              </a:rPr>
              <a:t>Permuted </a:t>
            </a:r>
            <a:r>
              <a:rPr lang="en-US" sz="1100" i="1" dirty="0" smtClean="0">
                <a:latin typeface="Courier New" pitchFamily="49" charset="0"/>
                <a:cs typeface="Courier New" pitchFamily="49" charset="0"/>
              </a:rPr>
              <a:t>column order </a:t>
            </a:r>
            <a:r>
              <a:rPr lang="en-US" sz="1100" i="1" dirty="0" smtClean="0">
                <a:latin typeface="Courier New" pitchFamily="49" charset="0"/>
                <a:cs typeface="Courier New" pitchFamily="49" charset="0"/>
              </a:rPr>
              <a:t>to stop hitting the </a:t>
            </a:r>
            <a:r>
              <a:rPr lang="en-US" sz="1100" i="1" dirty="0">
                <a:latin typeface="Courier New" pitchFamily="49" charset="0"/>
                <a:cs typeface="Courier New" pitchFamily="49" charset="0"/>
              </a:rPr>
              <a:t>same cache line in rapid succession. */</a:t>
            </a:r>
          </a:p>
          <a:p>
            <a:r>
              <a:rPr lang="en-US" sz="1100" dirty="0">
                <a:latin typeface="Courier New" pitchFamily="49" charset="0"/>
                <a:cs typeface="Courier New" pitchFamily="49" charset="0"/>
              </a:rPr>
              <a:t>  if (</a:t>
            </a:r>
            <a:r>
              <a:rPr lang="en-US" sz="1100" dirty="0" err="1">
                <a:latin typeface="Courier New" pitchFamily="49" charset="0"/>
                <a:cs typeface="Courier New" pitchFamily="49" charset="0"/>
              </a:rPr>
              <a:t>v_bincount</a:t>
            </a:r>
            <a:r>
              <a:rPr lang="en-US" sz="1100" dirty="0">
                <a:latin typeface="Courier New" pitchFamily="49" charset="0"/>
                <a:cs typeface="Courier New" pitchFamily="49" charset="0"/>
              </a:rPr>
              <a:t> == 1) {</a:t>
            </a: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[ 0]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-&gt;a1;</a:t>
            </a: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[ 4]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t>
            </a:r>
            <a:r>
              <a:rPr lang="en-US" sz="1100" dirty="0" smtClean="0">
                <a:latin typeface="Courier New" pitchFamily="49" charset="0"/>
                <a:cs typeface="Courier New" pitchFamily="49" charset="0"/>
              </a:rPr>
              <a:t>a5;</a:t>
            </a:r>
            <a:endParaRPr lang="en-US" sz="1100" dirty="0">
              <a:latin typeface="Courier New" pitchFamily="49" charset="0"/>
              <a:cs typeface="Courier New" pitchFamily="49" charset="0"/>
            </a:endParaRP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[ 8]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t>
            </a:r>
            <a:r>
              <a:rPr lang="en-US" sz="1100" dirty="0" smtClean="0">
                <a:latin typeface="Courier New" pitchFamily="49" charset="0"/>
                <a:cs typeface="Courier New" pitchFamily="49" charset="0"/>
              </a:rPr>
              <a:t>a9;</a:t>
            </a:r>
            <a:endParaRPr lang="en-US" sz="1100" dirty="0">
              <a:latin typeface="Courier New" pitchFamily="49" charset="0"/>
              <a:cs typeface="Courier New" pitchFamily="49" charset="0"/>
            </a:endParaRP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[12]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t>
            </a:r>
            <a:r>
              <a:rPr lang="en-US" sz="1100" dirty="0" smtClean="0">
                <a:latin typeface="Courier New" pitchFamily="49" charset="0"/>
                <a:cs typeface="Courier New" pitchFamily="49" charset="0"/>
              </a:rPr>
              <a:t>a13;</a:t>
            </a:r>
            <a:endParaRPr lang="en-US" sz="1100" dirty="0">
              <a:latin typeface="Courier New" pitchFamily="49" charset="0"/>
              <a:cs typeface="Courier New" pitchFamily="49" charset="0"/>
            </a:endParaRP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[16] += 1.0;</a:t>
            </a: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[ 1]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t>
            </a:r>
            <a:r>
              <a:rPr lang="en-US" sz="1100" dirty="0" smtClean="0">
                <a:latin typeface="Courier New" pitchFamily="49" charset="0"/>
                <a:cs typeface="Courier New" pitchFamily="49" charset="0"/>
              </a:rPr>
              <a:t>a2;</a:t>
            </a:r>
            <a:endParaRPr lang="en-US" sz="1100" dirty="0">
              <a:latin typeface="Courier New" pitchFamily="49" charset="0"/>
              <a:cs typeface="Courier New" pitchFamily="49" charset="0"/>
            </a:endParaRP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[ 5]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t>
            </a:r>
            <a:r>
              <a:rPr lang="en-US" sz="1100" dirty="0" smtClean="0">
                <a:latin typeface="Courier New" pitchFamily="49" charset="0"/>
                <a:cs typeface="Courier New" pitchFamily="49" charset="0"/>
              </a:rPr>
              <a:t>a6;</a:t>
            </a:r>
            <a:endParaRPr lang="en-US" sz="1100" dirty="0">
              <a:latin typeface="Courier New" pitchFamily="49" charset="0"/>
              <a:cs typeface="Courier New" pitchFamily="49" charset="0"/>
            </a:endParaRP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[ 9]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t>
            </a:r>
            <a:r>
              <a:rPr lang="en-US" sz="1100" dirty="0" smtClean="0">
                <a:latin typeface="Courier New" pitchFamily="49" charset="0"/>
                <a:cs typeface="Courier New" pitchFamily="49" charset="0"/>
              </a:rPr>
              <a:t>a10;</a:t>
            </a:r>
            <a:endParaRPr lang="en-US" sz="1100" dirty="0">
              <a:latin typeface="Courier New" pitchFamily="49" charset="0"/>
              <a:cs typeface="Courier New" pitchFamily="49" charset="0"/>
            </a:endParaRP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[13]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t>
            </a:r>
            <a:r>
              <a:rPr lang="en-US" sz="1100" dirty="0" smtClean="0">
                <a:latin typeface="Courier New" pitchFamily="49" charset="0"/>
                <a:cs typeface="Courier New" pitchFamily="49" charset="0"/>
              </a:rPr>
              <a:t>a14;</a:t>
            </a:r>
          </a:p>
          <a:p>
            <a:r>
              <a:rPr lang="en-US" sz="1100" dirty="0">
                <a:latin typeface="Courier New" pitchFamily="49" charset="0"/>
                <a:cs typeface="Courier New" pitchFamily="49" charset="0"/>
              </a:rPr>
              <a:t> </a:t>
            </a:r>
            <a:r>
              <a:rPr lang="en-US" sz="1100" dirty="0" smtClean="0">
                <a:latin typeface="Courier New" pitchFamily="49" charset="0"/>
                <a:cs typeface="Courier New" pitchFamily="49" charset="0"/>
              </a:rPr>
              <a:t>   …</a:t>
            </a:r>
            <a:endParaRPr lang="en-US" sz="1100" dirty="0">
              <a:latin typeface="Courier New" pitchFamily="49" charset="0"/>
              <a:cs typeface="Courier New" pitchFamily="49" charset="0"/>
            </a:endParaRPr>
          </a:p>
          <a:p>
            <a:endParaRPr lang="en-US" sz="1100" dirty="0">
              <a:latin typeface="Courier New" pitchFamily="49" charset="0"/>
              <a:cs typeface="Courier New" pitchFamily="49" charset="0"/>
            </a:endParaRPr>
          </a:p>
          <a:p>
            <a:r>
              <a:rPr lang="en-US" sz="1100" dirty="0">
                <a:latin typeface="Courier New" pitchFamily="49" charset="0"/>
                <a:cs typeface="Courier New" pitchFamily="49" charset="0"/>
              </a:rPr>
              <a:t>  } else {</a:t>
            </a: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[ 0] += </a:t>
            </a:r>
            <a:r>
              <a:rPr lang="en-US" sz="1100" dirty="0" err="1">
                <a:latin typeface="Courier New" pitchFamily="49" charset="0"/>
                <a:cs typeface="Courier New" pitchFamily="49" charset="0"/>
              </a:rPr>
              <a:t>v_bincount</a:t>
            </a:r>
            <a:r>
              <a:rPr lang="en-US" sz="1100" dirty="0">
                <a:latin typeface="Courier New" pitchFamily="49" charset="0"/>
                <a:cs typeface="Courier New" pitchFamily="49" charset="0"/>
              </a:rPr>
              <a:t>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-&gt;a1;</a:t>
            </a: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[ 4] += </a:t>
            </a:r>
            <a:r>
              <a:rPr lang="en-US" sz="1100" dirty="0" err="1">
                <a:latin typeface="Courier New" pitchFamily="49" charset="0"/>
                <a:cs typeface="Courier New" pitchFamily="49" charset="0"/>
              </a:rPr>
              <a:t>v_bincount</a:t>
            </a:r>
            <a:r>
              <a:rPr lang="en-US" sz="1100" dirty="0">
                <a:latin typeface="Courier New" pitchFamily="49" charset="0"/>
                <a:cs typeface="Courier New" pitchFamily="49" charset="0"/>
              </a:rPr>
              <a:t>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t>
            </a:r>
            <a:r>
              <a:rPr lang="en-US" sz="1100" dirty="0" smtClean="0">
                <a:latin typeface="Courier New" pitchFamily="49" charset="0"/>
                <a:cs typeface="Courier New" pitchFamily="49" charset="0"/>
              </a:rPr>
              <a:t>a5;</a:t>
            </a:r>
            <a:endParaRPr lang="en-US" sz="1100" dirty="0">
              <a:latin typeface="Courier New" pitchFamily="49" charset="0"/>
              <a:cs typeface="Courier New" pitchFamily="49" charset="0"/>
            </a:endParaRP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[ 8] += </a:t>
            </a:r>
            <a:r>
              <a:rPr lang="en-US" sz="1100" dirty="0" err="1">
                <a:latin typeface="Courier New" pitchFamily="49" charset="0"/>
                <a:cs typeface="Courier New" pitchFamily="49" charset="0"/>
              </a:rPr>
              <a:t>v_bincount</a:t>
            </a:r>
            <a:r>
              <a:rPr lang="en-US" sz="1100" dirty="0">
                <a:latin typeface="Courier New" pitchFamily="49" charset="0"/>
                <a:cs typeface="Courier New" pitchFamily="49" charset="0"/>
              </a:rPr>
              <a:t>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t>
            </a:r>
            <a:r>
              <a:rPr lang="en-US" sz="1100" dirty="0" smtClean="0">
                <a:latin typeface="Courier New" pitchFamily="49" charset="0"/>
                <a:cs typeface="Courier New" pitchFamily="49" charset="0"/>
              </a:rPr>
              <a:t>a9;</a:t>
            </a:r>
            <a:endParaRPr lang="en-US" sz="1100" dirty="0">
              <a:latin typeface="Courier New" pitchFamily="49" charset="0"/>
              <a:cs typeface="Courier New" pitchFamily="49" charset="0"/>
            </a:endParaRP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[12] += </a:t>
            </a:r>
            <a:r>
              <a:rPr lang="en-US" sz="1100" dirty="0" err="1">
                <a:latin typeface="Courier New" pitchFamily="49" charset="0"/>
                <a:cs typeface="Courier New" pitchFamily="49" charset="0"/>
              </a:rPr>
              <a:t>v_bincount</a:t>
            </a:r>
            <a:r>
              <a:rPr lang="en-US" sz="1100" dirty="0">
                <a:latin typeface="Courier New" pitchFamily="49" charset="0"/>
                <a:cs typeface="Courier New" pitchFamily="49" charset="0"/>
              </a:rPr>
              <a:t>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t>
            </a:r>
            <a:r>
              <a:rPr lang="en-US" sz="1100" dirty="0" smtClean="0">
                <a:latin typeface="Courier New" pitchFamily="49" charset="0"/>
                <a:cs typeface="Courier New" pitchFamily="49" charset="0"/>
              </a:rPr>
              <a:t>a13;</a:t>
            </a:r>
            <a:endParaRPr lang="en-US" sz="1100" dirty="0">
              <a:latin typeface="Courier New" pitchFamily="49" charset="0"/>
              <a:cs typeface="Courier New" pitchFamily="49" charset="0"/>
            </a:endParaRP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[16] += </a:t>
            </a:r>
            <a:r>
              <a:rPr lang="en-US" sz="1100" dirty="0" err="1">
                <a:latin typeface="Courier New" pitchFamily="49" charset="0"/>
                <a:cs typeface="Courier New" pitchFamily="49" charset="0"/>
              </a:rPr>
              <a:t>v_bincount</a:t>
            </a:r>
            <a:r>
              <a:rPr lang="en-US" sz="1100" dirty="0">
                <a:latin typeface="Courier New" pitchFamily="49" charset="0"/>
                <a:cs typeface="Courier New" pitchFamily="49" charset="0"/>
              </a:rPr>
              <a:t>;</a:t>
            </a: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[ 1] += </a:t>
            </a:r>
            <a:r>
              <a:rPr lang="en-US" sz="1100" dirty="0" err="1">
                <a:latin typeface="Courier New" pitchFamily="49" charset="0"/>
                <a:cs typeface="Courier New" pitchFamily="49" charset="0"/>
              </a:rPr>
              <a:t>v_bincount</a:t>
            </a:r>
            <a:r>
              <a:rPr lang="en-US" sz="1100" dirty="0">
                <a:latin typeface="Courier New" pitchFamily="49" charset="0"/>
                <a:cs typeface="Courier New" pitchFamily="49" charset="0"/>
              </a:rPr>
              <a:t>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t>
            </a:r>
            <a:r>
              <a:rPr lang="en-US" sz="1100" dirty="0" smtClean="0">
                <a:latin typeface="Courier New" pitchFamily="49" charset="0"/>
                <a:cs typeface="Courier New" pitchFamily="49" charset="0"/>
              </a:rPr>
              <a:t>a2;</a:t>
            </a:r>
            <a:endParaRPr lang="en-US" sz="1100" dirty="0">
              <a:latin typeface="Courier New" pitchFamily="49" charset="0"/>
              <a:cs typeface="Courier New" pitchFamily="49" charset="0"/>
            </a:endParaRP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[ 5] += </a:t>
            </a:r>
            <a:r>
              <a:rPr lang="en-US" sz="1100" dirty="0" err="1">
                <a:latin typeface="Courier New" pitchFamily="49" charset="0"/>
                <a:cs typeface="Courier New" pitchFamily="49" charset="0"/>
              </a:rPr>
              <a:t>v_bincount</a:t>
            </a:r>
            <a:r>
              <a:rPr lang="en-US" sz="1100" dirty="0">
                <a:latin typeface="Courier New" pitchFamily="49" charset="0"/>
                <a:cs typeface="Courier New" pitchFamily="49" charset="0"/>
              </a:rPr>
              <a:t>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t>
            </a:r>
            <a:r>
              <a:rPr lang="en-US" sz="1100" dirty="0" smtClean="0">
                <a:latin typeface="Courier New" pitchFamily="49" charset="0"/>
                <a:cs typeface="Courier New" pitchFamily="49" charset="0"/>
              </a:rPr>
              <a:t>a6;</a:t>
            </a:r>
          </a:p>
          <a:p>
            <a:r>
              <a:rPr lang="en-US" sz="1100" dirty="0" smtClean="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[ 9] += </a:t>
            </a:r>
            <a:r>
              <a:rPr lang="en-US" sz="1100" dirty="0" err="1">
                <a:latin typeface="Courier New" pitchFamily="49" charset="0"/>
                <a:cs typeface="Courier New" pitchFamily="49" charset="0"/>
              </a:rPr>
              <a:t>v_bincount</a:t>
            </a:r>
            <a:r>
              <a:rPr lang="en-US" sz="1100" dirty="0">
                <a:latin typeface="Courier New" pitchFamily="49" charset="0"/>
                <a:cs typeface="Courier New" pitchFamily="49" charset="0"/>
              </a:rPr>
              <a:t>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t>
            </a:r>
            <a:r>
              <a:rPr lang="en-US" sz="1100" dirty="0" smtClean="0">
                <a:latin typeface="Courier New" pitchFamily="49" charset="0"/>
                <a:cs typeface="Courier New" pitchFamily="49" charset="0"/>
              </a:rPr>
              <a:t>a10;</a:t>
            </a:r>
            <a:endParaRPr lang="en-US" sz="1100" dirty="0">
              <a:latin typeface="Courier New" pitchFamily="49" charset="0"/>
              <a:cs typeface="Courier New" pitchFamily="49" charset="0"/>
            </a:endParaRP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[13] += </a:t>
            </a:r>
            <a:r>
              <a:rPr lang="en-US" sz="1100" dirty="0" err="1">
                <a:latin typeface="Courier New" pitchFamily="49" charset="0"/>
                <a:cs typeface="Courier New" pitchFamily="49" charset="0"/>
              </a:rPr>
              <a:t>v_bincount</a:t>
            </a:r>
            <a:r>
              <a:rPr lang="en-US" sz="1100" dirty="0">
                <a:latin typeface="Courier New" pitchFamily="49" charset="0"/>
                <a:cs typeface="Courier New" pitchFamily="49" charset="0"/>
              </a:rPr>
              <a:t>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t>
            </a:r>
            <a:r>
              <a:rPr lang="en-US" sz="1100" dirty="0" smtClean="0">
                <a:latin typeface="Courier New" pitchFamily="49" charset="0"/>
                <a:cs typeface="Courier New" pitchFamily="49" charset="0"/>
              </a:rPr>
              <a:t>a14;</a:t>
            </a:r>
          </a:p>
          <a:p>
            <a:r>
              <a:rPr lang="en-US" sz="1100" dirty="0">
                <a:latin typeface="Courier New" pitchFamily="49" charset="0"/>
                <a:cs typeface="Courier New" pitchFamily="49" charset="0"/>
              </a:rPr>
              <a:t> </a:t>
            </a:r>
            <a:r>
              <a:rPr lang="en-US" sz="1100" dirty="0" smtClean="0">
                <a:latin typeface="Courier New" pitchFamily="49" charset="0"/>
                <a:cs typeface="Courier New" pitchFamily="49" charset="0"/>
              </a:rPr>
              <a:t>   …</a:t>
            </a:r>
            <a:endParaRPr lang="en-US" sz="1100" dirty="0">
              <a:latin typeface="Courier New" pitchFamily="49" charset="0"/>
              <a:cs typeface="Courier New" pitchFamily="49" charset="0"/>
            </a:endParaRPr>
          </a:p>
          <a:p>
            <a:r>
              <a:rPr lang="en-US" sz="1100" dirty="0" smtClean="0">
                <a:latin typeface="Courier New" pitchFamily="49" charset="0"/>
                <a:cs typeface="Courier New" pitchFamily="49" charset="0"/>
              </a:rPr>
              <a:t>  }</a:t>
            </a:r>
            <a:endParaRPr lang="en-US" sz="1100" dirty="0">
              <a:latin typeface="Courier New" pitchFamily="49" charset="0"/>
              <a:cs typeface="Courier New" pitchFamily="49" charset="0"/>
            </a:endParaRPr>
          </a:p>
          <a:p>
            <a:r>
              <a:rPr lang="en-US" sz="1100" dirty="0" smtClean="0">
                <a:latin typeface="Courier New" pitchFamily="49" charset="0"/>
                <a:cs typeface="Courier New" pitchFamily="49" charset="0"/>
              </a:rPr>
              <a:t>}</a:t>
            </a:r>
            <a:endParaRPr lang="en-US" sz="1100" dirty="0">
              <a:latin typeface="Courier New" pitchFamily="49" charset="0"/>
              <a:cs typeface="Courier New" pitchFamily="49" charset="0"/>
            </a:endParaRPr>
          </a:p>
        </p:txBody>
      </p:sp>
      <p:sp>
        <p:nvSpPr>
          <p:cNvPr id="2" name="Title 1"/>
          <p:cNvSpPr>
            <a:spLocks noGrp="1"/>
          </p:cNvSpPr>
          <p:nvPr>
            <p:ph type="title"/>
          </p:nvPr>
        </p:nvSpPr>
        <p:spPr/>
        <p:txBody>
          <a:bodyPr>
            <a:normAutofit/>
          </a:bodyPr>
          <a:lstStyle/>
          <a:p>
            <a:pPr marL="514350" indent="-514350"/>
            <a:r>
              <a:rPr lang="en-US" i="1" dirty="0" smtClean="0"/>
              <a:t>The Permuted Vector Code</a:t>
            </a:r>
            <a:endParaRPr lang="en-US" i="1" dirty="0"/>
          </a:p>
        </p:txBody>
      </p:sp>
      <p:sp>
        <p:nvSpPr>
          <p:cNvPr id="4" name="TextBox 3"/>
          <p:cNvSpPr txBox="1"/>
          <p:nvPr/>
        </p:nvSpPr>
        <p:spPr>
          <a:xfrm>
            <a:off x="609600" y="1648361"/>
            <a:ext cx="8001000" cy="1323439"/>
          </a:xfrm>
          <a:prstGeom prst="rect">
            <a:avLst/>
          </a:prstGeom>
          <a:solidFill>
            <a:srgbClr val="FF0000">
              <a:alpha val="20000"/>
            </a:srgbClr>
          </a:solidFill>
          <a:effectLst>
            <a:glow rad="901700">
              <a:srgbClr val="FF0000">
                <a:alpha val="95000"/>
              </a:srgbClr>
            </a:glow>
          </a:effectLst>
        </p:spPr>
        <p:txBody>
          <a:bodyPr wrap="square" rtlCol="0">
            <a:spAutoFit/>
          </a:bodyPr>
          <a:lstStyle/>
          <a:p>
            <a:r>
              <a:rPr lang="en-US" sz="4000" dirty="0" smtClean="0">
                <a:ln>
                  <a:solidFill>
                    <a:schemeClr val="tx1"/>
                  </a:solidFill>
                </a:ln>
                <a:solidFill>
                  <a:schemeClr val="bg1"/>
                </a:solidFill>
                <a:latin typeface="Arial Black" pitchFamily="34" charset="0"/>
              </a:rPr>
              <a:t>Twitter engineer: “You can’t write reliable code in C.”</a:t>
            </a:r>
            <a:endParaRPr lang="en-US" sz="4000" dirty="0">
              <a:ln>
                <a:solidFill>
                  <a:schemeClr val="tx1"/>
                </a:solidFill>
              </a:ln>
              <a:solidFill>
                <a:schemeClr val="bg1"/>
              </a:solidFill>
              <a:latin typeface="Arial Black" pitchFamily="34" charset="0"/>
            </a:endParaRPr>
          </a:p>
        </p:txBody>
      </p:sp>
      <p:sp>
        <p:nvSpPr>
          <p:cNvPr id="8" name="TextBox 7"/>
          <p:cNvSpPr txBox="1"/>
          <p:nvPr/>
        </p:nvSpPr>
        <p:spPr>
          <a:xfrm>
            <a:off x="33647" y="6651584"/>
            <a:ext cx="9199954" cy="253916"/>
          </a:xfrm>
          <a:prstGeom prst="rect">
            <a:avLst/>
          </a:prstGeom>
          <a:noFill/>
        </p:spPr>
        <p:txBody>
          <a:bodyPr wrap="none" rtlCol="0">
            <a:spAutoFit/>
          </a:bodyPr>
          <a:lstStyle/>
          <a:p>
            <a:r>
              <a:rPr lang="en-US" sz="1050" dirty="0" smtClean="0">
                <a:solidFill>
                  <a:schemeClr val="tx1">
                    <a:lumMod val="75000"/>
                  </a:schemeClr>
                </a:solidFill>
                <a:latin typeface="Arial" pitchFamily="34" charset="0"/>
                <a:cs typeface="Arial" pitchFamily="34" charset="0"/>
              </a:rPr>
              <a:t>davidschachter@gmail.com                                                                                                                                                            https://davidschachter.com</a:t>
            </a:r>
          </a:p>
        </p:txBody>
      </p:sp>
    </p:spTree>
    <p:extLst>
      <p:ext uri="{BB962C8B-B14F-4D97-AF65-F5344CB8AC3E}">
        <p14:creationId xmlns:p14="http://schemas.microsoft.com/office/powerpoint/2010/main" val="3482895042"/>
      </p:ext>
    </p:extLst>
  </p:cSld>
  <p:clrMapOvr>
    <a:masterClrMapping/>
  </p:clrMapOvr>
  <p:transition>
    <p:randomBar dir="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33400" y="1600200"/>
            <a:ext cx="8077200" cy="5001369"/>
          </a:xfrm>
          <a:prstGeom prst="rect">
            <a:avLst/>
          </a:prstGeom>
          <a:noFill/>
        </p:spPr>
        <p:txBody>
          <a:bodyPr wrap="square" rtlCol="0">
            <a:spAutoFit/>
          </a:bodyPr>
          <a:lstStyle/>
          <a:p>
            <a:r>
              <a:rPr lang="en-US" sz="1100" dirty="0">
                <a:latin typeface="Courier New" pitchFamily="49" charset="0"/>
                <a:cs typeface="Courier New" pitchFamily="49" charset="0"/>
              </a:rPr>
              <a:t> </a:t>
            </a:r>
            <a:r>
              <a:rPr lang="en-US" sz="1100" dirty="0" smtClean="0">
                <a:latin typeface="Courier New" pitchFamily="49" charset="0"/>
                <a:cs typeface="Courier New" pitchFamily="49" charset="0"/>
              </a:rPr>
              <a:t>  </a:t>
            </a:r>
            <a:r>
              <a:rPr lang="en-US" sz="1100" i="1" dirty="0">
                <a:latin typeface="Courier New" pitchFamily="49" charset="0"/>
                <a:cs typeface="Courier New" pitchFamily="49" charset="0"/>
              </a:rPr>
              <a:t>/* FIXME: [Performance] Use vector registers for bulk load, multiply/accumulate, and </a:t>
            </a:r>
            <a:r>
              <a:rPr lang="en-US" sz="1100" i="1" dirty="0" smtClean="0">
                <a:latin typeface="Courier New" pitchFamily="49" charset="0"/>
                <a:cs typeface="Courier New" pitchFamily="49" charset="0"/>
              </a:rPr>
              <a:t>store</a:t>
            </a:r>
          </a:p>
          <a:p>
            <a:r>
              <a:rPr lang="en-US" sz="1100" i="1" dirty="0">
                <a:latin typeface="Courier New" pitchFamily="49" charset="0"/>
                <a:cs typeface="Courier New" pitchFamily="49" charset="0"/>
              </a:rPr>
              <a:t> </a:t>
            </a:r>
            <a:r>
              <a:rPr lang="en-US" sz="1100" i="1" dirty="0" smtClean="0">
                <a:latin typeface="Courier New" pitchFamily="49" charset="0"/>
                <a:cs typeface="Courier New" pitchFamily="49" charset="0"/>
              </a:rPr>
              <a:t>                          </a:t>
            </a:r>
            <a:r>
              <a:rPr lang="en-US" sz="1100" i="1" dirty="0">
                <a:latin typeface="Courier New" pitchFamily="49" charset="0"/>
                <a:cs typeface="Courier New" pitchFamily="49" charset="0"/>
              </a:rPr>
              <a:t>in full cache lines. --D.S., 2-May-2012 */</a:t>
            </a:r>
          </a:p>
          <a:p>
            <a:r>
              <a:rPr lang="en-US" sz="1100" dirty="0">
                <a:latin typeface="Courier New" pitchFamily="49" charset="0"/>
                <a:cs typeface="Courier New" pitchFamily="49" charset="0"/>
              </a:rPr>
              <a:t>  </a:t>
            </a:r>
            <a:r>
              <a:rPr lang="en-US" sz="1100" i="1" dirty="0">
                <a:latin typeface="Courier New" pitchFamily="49" charset="0"/>
                <a:cs typeface="Courier New" pitchFamily="49" charset="0"/>
              </a:rPr>
              <a:t>/* </a:t>
            </a:r>
            <a:r>
              <a:rPr lang="en-US" sz="1100" i="1" dirty="0" smtClean="0">
                <a:latin typeface="Courier New" pitchFamily="49" charset="0"/>
                <a:cs typeface="Courier New" pitchFamily="49" charset="0"/>
              </a:rPr>
              <a:t>Permuted </a:t>
            </a:r>
            <a:r>
              <a:rPr lang="en-US" sz="1100" i="1" dirty="0" smtClean="0">
                <a:latin typeface="Courier New" pitchFamily="49" charset="0"/>
                <a:cs typeface="Courier New" pitchFamily="49" charset="0"/>
              </a:rPr>
              <a:t>column order </a:t>
            </a:r>
            <a:r>
              <a:rPr lang="en-US" sz="1100" i="1" dirty="0" smtClean="0">
                <a:latin typeface="Courier New" pitchFamily="49" charset="0"/>
                <a:cs typeface="Courier New" pitchFamily="49" charset="0"/>
              </a:rPr>
              <a:t>to stop hitting the </a:t>
            </a:r>
            <a:r>
              <a:rPr lang="en-US" sz="1100" i="1" dirty="0">
                <a:latin typeface="Courier New" pitchFamily="49" charset="0"/>
                <a:cs typeface="Courier New" pitchFamily="49" charset="0"/>
              </a:rPr>
              <a:t>same cache line in rapid succession. */</a:t>
            </a:r>
          </a:p>
          <a:p>
            <a:r>
              <a:rPr lang="en-US" sz="1100" dirty="0">
                <a:latin typeface="Courier New" pitchFamily="49" charset="0"/>
                <a:cs typeface="Courier New" pitchFamily="49" charset="0"/>
              </a:rPr>
              <a:t>  if (</a:t>
            </a:r>
            <a:r>
              <a:rPr lang="en-US" sz="1100" dirty="0" err="1">
                <a:latin typeface="Courier New" pitchFamily="49" charset="0"/>
                <a:cs typeface="Courier New" pitchFamily="49" charset="0"/>
              </a:rPr>
              <a:t>v_bincount</a:t>
            </a:r>
            <a:r>
              <a:rPr lang="en-US" sz="1100" dirty="0">
                <a:latin typeface="Courier New" pitchFamily="49" charset="0"/>
                <a:cs typeface="Courier New" pitchFamily="49" charset="0"/>
              </a:rPr>
              <a:t> == 1) {</a:t>
            </a: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[ 0]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-&gt;a1;</a:t>
            </a: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[ 4]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t>
            </a:r>
            <a:r>
              <a:rPr lang="en-US" sz="1100" dirty="0" smtClean="0">
                <a:latin typeface="Courier New" pitchFamily="49" charset="0"/>
                <a:cs typeface="Courier New" pitchFamily="49" charset="0"/>
              </a:rPr>
              <a:t>a5;</a:t>
            </a:r>
            <a:endParaRPr lang="en-US" sz="1100" dirty="0">
              <a:latin typeface="Courier New" pitchFamily="49" charset="0"/>
              <a:cs typeface="Courier New" pitchFamily="49" charset="0"/>
            </a:endParaRP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[ 8]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t>
            </a:r>
            <a:r>
              <a:rPr lang="en-US" sz="1100" dirty="0" smtClean="0">
                <a:latin typeface="Courier New" pitchFamily="49" charset="0"/>
                <a:cs typeface="Courier New" pitchFamily="49" charset="0"/>
              </a:rPr>
              <a:t>a9;</a:t>
            </a:r>
            <a:endParaRPr lang="en-US" sz="1100" dirty="0">
              <a:latin typeface="Courier New" pitchFamily="49" charset="0"/>
              <a:cs typeface="Courier New" pitchFamily="49" charset="0"/>
            </a:endParaRP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[12]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t>
            </a:r>
            <a:r>
              <a:rPr lang="en-US" sz="1100" dirty="0" smtClean="0">
                <a:latin typeface="Courier New" pitchFamily="49" charset="0"/>
                <a:cs typeface="Courier New" pitchFamily="49" charset="0"/>
              </a:rPr>
              <a:t>a13;</a:t>
            </a:r>
            <a:endParaRPr lang="en-US" sz="1100" dirty="0">
              <a:latin typeface="Courier New" pitchFamily="49" charset="0"/>
              <a:cs typeface="Courier New" pitchFamily="49" charset="0"/>
            </a:endParaRP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[16] += 1.0;</a:t>
            </a: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[ 1]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t>
            </a:r>
            <a:r>
              <a:rPr lang="en-US" sz="1100" dirty="0" smtClean="0">
                <a:latin typeface="Courier New" pitchFamily="49" charset="0"/>
                <a:cs typeface="Courier New" pitchFamily="49" charset="0"/>
              </a:rPr>
              <a:t>a2;</a:t>
            </a:r>
            <a:endParaRPr lang="en-US" sz="1100" dirty="0">
              <a:latin typeface="Courier New" pitchFamily="49" charset="0"/>
              <a:cs typeface="Courier New" pitchFamily="49" charset="0"/>
            </a:endParaRP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[ 5]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t>
            </a:r>
            <a:r>
              <a:rPr lang="en-US" sz="1100" dirty="0" smtClean="0">
                <a:latin typeface="Courier New" pitchFamily="49" charset="0"/>
                <a:cs typeface="Courier New" pitchFamily="49" charset="0"/>
              </a:rPr>
              <a:t>a6;</a:t>
            </a:r>
            <a:endParaRPr lang="en-US" sz="1100" dirty="0">
              <a:latin typeface="Courier New" pitchFamily="49" charset="0"/>
              <a:cs typeface="Courier New" pitchFamily="49" charset="0"/>
            </a:endParaRP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[ 9]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t>
            </a:r>
            <a:r>
              <a:rPr lang="en-US" sz="1100" dirty="0" smtClean="0">
                <a:latin typeface="Courier New" pitchFamily="49" charset="0"/>
                <a:cs typeface="Courier New" pitchFamily="49" charset="0"/>
              </a:rPr>
              <a:t>a10;</a:t>
            </a:r>
            <a:endParaRPr lang="en-US" sz="1100" dirty="0">
              <a:latin typeface="Courier New" pitchFamily="49" charset="0"/>
              <a:cs typeface="Courier New" pitchFamily="49" charset="0"/>
            </a:endParaRP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[13]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t>
            </a:r>
            <a:r>
              <a:rPr lang="en-US" sz="1100" dirty="0" smtClean="0">
                <a:latin typeface="Courier New" pitchFamily="49" charset="0"/>
                <a:cs typeface="Courier New" pitchFamily="49" charset="0"/>
              </a:rPr>
              <a:t>a14;</a:t>
            </a:r>
          </a:p>
          <a:p>
            <a:r>
              <a:rPr lang="en-US" sz="1100" dirty="0">
                <a:latin typeface="Courier New" pitchFamily="49" charset="0"/>
                <a:cs typeface="Courier New" pitchFamily="49" charset="0"/>
              </a:rPr>
              <a:t> </a:t>
            </a:r>
            <a:r>
              <a:rPr lang="en-US" sz="1100" dirty="0" smtClean="0">
                <a:latin typeface="Courier New" pitchFamily="49" charset="0"/>
                <a:cs typeface="Courier New" pitchFamily="49" charset="0"/>
              </a:rPr>
              <a:t>   …</a:t>
            </a:r>
            <a:endParaRPr lang="en-US" sz="1100" dirty="0">
              <a:latin typeface="Courier New" pitchFamily="49" charset="0"/>
              <a:cs typeface="Courier New" pitchFamily="49" charset="0"/>
            </a:endParaRPr>
          </a:p>
          <a:p>
            <a:endParaRPr lang="en-US" sz="1100" dirty="0">
              <a:latin typeface="Courier New" pitchFamily="49" charset="0"/>
              <a:cs typeface="Courier New" pitchFamily="49" charset="0"/>
            </a:endParaRPr>
          </a:p>
          <a:p>
            <a:r>
              <a:rPr lang="en-US" sz="1100" dirty="0">
                <a:latin typeface="Courier New" pitchFamily="49" charset="0"/>
                <a:cs typeface="Courier New" pitchFamily="49" charset="0"/>
              </a:rPr>
              <a:t>  } else {</a:t>
            </a: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[ 0] += </a:t>
            </a:r>
            <a:r>
              <a:rPr lang="en-US" sz="1100" dirty="0" err="1">
                <a:latin typeface="Courier New" pitchFamily="49" charset="0"/>
                <a:cs typeface="Courier New" pitchFamily="49" charset="0"/>
              </a:rPr>
              <a:t>v_bincount</a:t>
            </a:r>
            <a:r>
              <a:rPr lang="en-US" sz="1100" dirty="0">
                <a:latin typeface="Courier New" pitchFamily="49" charset="0"/>
                <a:cs typeface="Courier New" pitchFamily="49" charset="0"/>
              </a:rPr>
              <a:t>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-&gt;a1;</a:t>
            </a: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[ 4] += </a:t>
            </a:r>
            <a:r>
              <a:rPr lang="en-US" sz="1100" dirty="0" err="1">
                <a:latin typeface="Courier New" pitchFamily="49" charset="0"/>
                <a:cs typeface="Courier New" pitchFamily="49" charset="0"/>
              </a:rPr>
              <a:t>v_bincount</a:t>
            </a:r>
            <a:r>
              <a:rPr lang="en-US" sz="1100" dirty="0">
                <a:latin typeface="Courier New" pitchFamily="49" charset="0"/>
                <a:cs typeface="Courier New" pitchFamily="49" charset="0"/>
              </a:rPr>
              <a:t>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t>
            </a:r>
            <a:r>
              <a:rPr lang="en-US" sz="1100" dirty="0" smtClean="0">
                <a:latin typeface="Courier New" pitchFamily="49" charset="0"/>
                <a:cs typeface="Courier New" pitchFamily="49" charset="0"/>
              </a:rPr>
              <a:t>a5;</a:t>
            </a:r>
            <a:endParaRPr lang="en-US" sz="1100" dirty="0">
              <a:latin typeface="Courier New" pitchFamily="49" charset="0"/>
              <a:cs typeface="Courier New" pitchFamily="49" charset="0"/>
            </a:endParaRP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[ 8] += </a:t>
            </a:r>
            <a:r>
              <a:rPr lang="en-US" sz="1100" dirty="0" err="1">
                <a:latin typeface="Courier New" pitchFamily="49" charset="0"/>
                <a:cs typeface="Courier New" pitchFamily="49" charset="0"/>
              </a:rPr>
              <a:t>v_bincount</a:t>
            </a:r>
            <a:r>
              <a:rPr lang="en-US" sz="1100" dirty="0">
                <a:latin typeface="Courier New" pitchFamily="49" charset="0"/>
                <a:cs typeface="Courier New" pitchFamily="49" charset="0"/>
              </a:rPr>
              <a:t>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t>
            </a:r>
            <a:r>
              <a:rPr lang="en-US" sz="1100" dirty="0" smtClean="0">
                <a:latin typeface="Courier New" pitchFamily="49" charset="0"/>
                <a:cs typeface="Courier New" pitchFamily="49" charset="0"/>
              </a:rPr>
              <a:t>a9;</a:t>
            </a:r>
            <a:endParaRPr lang="en-US" sz="1100" dirty="0">
              <a:latin typeface="Courier New" pitchFamily="49" charset="0"/>
              <a:cs typeface="Courier New" pitchFamily="49" charset="0"/>
            </a:endParaRP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[12] += </a:t>
            </a:r>
            <a:r>
              <a:rPr lang="en-US" sz="1100" dirty="0" err="1">
                <a:latin typeface="Courier New" pitchFamily="49" charset="0"/>
                <a:cs typeface="Courier New" pitchFamily="49" charset="0"/>
              </a:rPr>
              <a:t>v_bincount</a:t>
            </a:r>
            <a:r>
              <a:rPr lang="en-US" sz="1100" dirty="0">
                <a:latin typeface="Courier New" pitchFamily="49" charset="0"/>
                <a:cs typeface="Courier New" pitchFamily="49" charset="0"/>
              </a:rPr>
              <a:t>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t>
            </a:r>
            <a:r>
              <a:rPr lang="en-US" sz="1100" dirty="0" smtClean="0">
                <a:latin typeface="Courier New" pitchFamily="49" charset="0"/>
                <a:cs typeface="Courier New" pitchFamily="49" charset="0"/>
              </a:rPr>
              <a:t>a13;</a:t>
            </a:r>
            <a:endParaRPr lang="en-US" sz="1100" dirty="0">
              <a:latin typeface="Courier New" pitchFamily="49" charset="0"/>
              <a:cs typeface="Courier New" pitchFamily="49" charset="0"/>
            </a:endParaRP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[16] += </a:t>
            </a:r>
            <a:r>
              <a:rPr lang="en-US" sz="1100" dirty="0" err="1">
                <a:latin typeface="Courier New" pitchFamily="49" charset="0"/>
                <a:cs typeface="Courier New" pitchFamily="49" charset="0"/>
              </a:rPr>
              <a:t>v_bincount</a:t>
            </a:r>
            <a:r>
              <a:rPr lang="en-US" sz="1100" dirty="0">
                <a:latin typeface="Courier New" pitchFamily="49" charset="0"/>
                <a:cs typeface="Courier New" pitchFamily="49" charset="0"/>
              </a:rPr>
              <a:t>;</a:t>
            </a: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[ 1] += </a:t>
            </a:r>
            <a:r>
              <a:rPr lang="en-US" sz="1100" dirty="0" err="1">
                <a:latin typeface="Courier New" pitchFamily="49" charset="0"/>
                <a:cs typeface="Courier New" pitchFamily="49" charset="0"/>
              </a:rPr>
              <a:t>v_bincount</a:t>
            </a:r>
            <a:r>
              <a:rPr lang="en-US" sz="1100" dirty="0">
                <a:latin typeface="Courier New" pitchFamily="49" charset="0"/>
                <a:cs typeface="Courier New" pitchFamily="49" charset="0"/>
              </a:rPr>
              <a:t>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t>
            </a:r>
            <a:r>
              <a:rPr lang="en-US" sz="1100" dirty="0" smtClean="0">
                <a:latin typeface="Courier New" pitchFamily="49" charset="0"/>
                <a:cs typeface="Courier New" pitchFamily="49" charset="0"/>
              </a:rPr>
              <a:t>a2;</a:t>
            </a:r>
            <a:endParaRPr lang="en-US" sz="1100" dirty="0">
              <a:latin typeface="Courier New" pitchFamily="49" charset="0"/>
              <a:cs typeface="Courier New" pitchFamily="49" charset="0"/>
            </a:endParaRP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[ 5] += </a:t>
            </a:r>
            <a:r>
              <a:rPr lang="en-US" sz="1100" dirty="0" err="1">
                <a:latin typeface="Courier New" pitchFamily="49" charset="0"/>
                <a:cs typeface="Courier New" pitchFamily="49" charset="0"/>
              </a:rPr>
              <a:t>v_bincount</a:t>
            </a:r>
            <a:r>
              <a:rPr lang="en-US" sz="1100" dirty="0">
                <a:latin typeface="Courier New" pitchFamily="49" charset="0"/>
                <a:cs typeface="Courier New" pitchFamily="49" charset="0"/>
              </a:rPr>
              <a:t>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t>
            </a:r>
            <a:r>
              <a:rPr lang="en-US" sz="1100" dirty="0" smtClean="0">
                <a:latin typeface="Courier New" pitchFamily="49" charset="0"/>
                <a:cs typeface="Courier New" pitchFamily="49" charset="0"/>
              </a:rPr>
              <a:t>a6;</a:t>
            </a:r>
          </a:p>
          <a:p>
            <a:r>
              <a:rPr lang="en-US" sz="1100" dirty="0" smtClean="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[ 9] += </a:t>
            </a:r>
            <a:r>
              <a:rPr lang="en-US" sz="1100" dirty="0" err="1">
                <a:latin typeface="Courier New" pitchFamily="49" charset="0"/>
                <a:cs typeface="Courier New" pitchFamily="49" charset="0"/>
              </a:rPr>
              <a:t>v_bincount</a:t>
            </a:r>
            <a:r>
              <a:rPr lang="en-US" sz="1100" dirty="0">
                <a:latin typeface="Courier New" pitchFamily="49" charset="0"/>
                <a:cs typeface="Courier New" pitchFamily="49" charset="0"/>
              </a:rPr>
              <a:t>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t>
            </a:r>
            <a:r>
              <a:rPr lang="en-US" sz="1100" dirty="0" smtClean="0">
                <a:latin typeface="Courier New" pitchFamily="49" charset="0"/>
                <a:cs typeface="Courier New" pitchFamily="49" charset="0"/>
              </a:rPr>
              <a:t>a10;</a:t>
            </a:r>
            <a:endParaRPr lang="en-US" sz="1100" dirty="0">
              <a:latin typeface="Courier New" pitchFamily="49" charset="0"/>
              <a:cs typeface="Courier New" pitchFamily="49" charset="0"/>
            </a:endParaRPr>
          </a:p>
          <a:p>
            <a:r>
              <a:rPr lang="en-US" sz="1100" dirty="0">
                <a:latin typeface="Courier New" pitchFamily="49" charset="0"/>
                <a:cs typeface="Courier New" pitchFamily="49" charset="0"/>
              </a:rPr>
              <a:t>    </a:t>
            </a:r>
            <a:r>
              <a:rPr lang="en-US" sz="1100" dirty="0" err="1">
                <a:latin typeface="Courier New" pitchFamily="49" charset="0"/>
                <a:cs typeface="Courier New" pitchFamily="49" charset="0"/>
              </a:rPr>
              <a:t>sumsP</a:t>
            </a:r>
            <a:r>
              <a:rPr lang="en-US" sz="1100" dirty="0">
                <a:latin typeface="Courier New" pitchFamily="49" charset="0"/>
                <a:cs typeface="Courier New" pitchFamily="49" charset="0"/>
              </a:rPr>
              <a:t>[13] += </a:t>
            </a:r>
            <a:r>
              <a:rPr lang="en-US" sz="1100" dirty="0" err="1">
                <a:latin typeface="Courier New" pitchFamily="49" charset="0"/>
                <a:cs typeface="Courier New" pitchFamily="49" charset="0"/>
              </a:rPr>
              <a:t>v_bincount</a:t>
            </a:r>
            <a:r>
              <a:rPr lang="en-US" sz="1100" dirty="0">
                <a:latin typeface="Courier New" pitchFamily="49" charset="0"/>
                <a:cs typeface="Courier New" pitchFamily="49" charset="0"/>
              </a:rPr>
              <a:t> * </a:t>
            </a:r>
            <a:r>
              <a:rPr lang="en-US" sz="1100" dirty="0" err="1">
                <a:latin typeface="Courier New" pitchFamily="49" charset="0"/>
                <a:cs typeface="Courier New" pitchFamily="49" charset="0"/>
              </a:rPr>
              <a:t>v_fields</a:t>
            </a:r>
            <a:r>
              <a:rPr lang="en-US" sz="1100" dirty="0">
                <a:latin typeface="Courier New" pitchFamily="49" charset="0"/>
                <a:cs typeface="Courier New" pitchFamily="49" charset="0"/>
              </a:rPr>
              <a:t>-&gt;</a:t>
            </a:r>
            <a:r>
              <a:rPr lang="en-US" sz="1100" dirty="0" smtClean="0">
                <a:latin typeface="Courier New" pitchFamily="49" charset="0"/>
                <a:cs typeface="Courier New" pitchFamily="49" charset="0"/>
              </a:rPr>
              <a:t>a14;</a:t>
            </a:r>
          </a:p>
          <a:p>
            <a:r>
              <a:rPr lang="en-US" sz="1100" dirty="0">
                <a:latin typeface="Courier New" pitchFamily="49" charset="0"/>
                <a:cs typeface="Courier New" pitchFamily="49" charset="0"/>
              </a:rPr>
              <a:t> </a:t>
            </a:r>
            <a:r>
              <a:rPr lang="en-US" sz="1100" dirty="0" smtClean="0">
                <a:latin typeface="Courier New" pitchFamily="49" charset="0"/>
                <a:cs typeface="Courier New" pitchFamily="49" charset="0"/>
              </a:rPr>
              <a:t>   …</a:t>
            </a:r>
            <a:endParaRPr lang="en-US" sz="1100" dirty="0">
              <a:latin typeface="Courier New" pitchFamily="49" charset="0"/>
              <a:cs typeface="Courier New" pitchFamily="49" charset="0"/>
            </a:endParaRPr>
          </a:p>
          <a:p>
            <a:r>
              <a:rPr lang="en-US" sz="1100" dirty="0" smtClean="0">
                <a:latin typeface="Courier New" pitchFamily="49" charset="0"/>
                <a:cs typeface="Courier New" pitchFamily="49" charset="0"/>
              </a:rPr>
              <a:t>  }</a:t>
            </a:r>
            <a:endParaRPr lang="en-US" sz="1100" dirty="0">
              <a:latin typeface="Courier New" pitchFamily="49" charset="0"/>
              <a:cs typeface="Courier New" pitchFamily="49" charset="0"/>
            </a:endParaRPr>
          </a:p>
          <a:p>
            <a:r>
              <a:rPr lang="en-US" sz="1100" dirty="0" smtClean="0">
                <a:latin typeface="Courier New" pitchFamily="49" charset="0"/>
                <a:cs typeface="Courier New" pitchFamily="49" charset="0"/>
              </a:rPr>
              <a:t>}</a:t>
            </a:r>
            <a:endParaRPr lang="en-US" sz="1100" dirty="0">
              <a:latin typeface="Courier New" pitchFamily="49" charset="0"/>
              <a:cs typeface="Courier New" pitchFamily="49" charset="0"/>
            </a:endParaRPr>
          </a:p>
        </p:txBody>
      </p:sp>
      <p:sp>
        <p:nvSpPr>
          <p:cNvPr id="2" name="Title 1"/>
          <p:cNvSpPr>
            <a:spLocks noGrp="1"/>
          </p:cNvSpPr>
          <p:nvPr>
            <p:ph type="title"/>
          </p:nvPr>
        </p:nvSpPr>
        <p:spPr/>
        <p:txBody>
          <a:bodyPr>
            <a:normAutofit/>
          </a:bodyPr>
          <a:lstStyle/>
          <a:p>
            <a:pPr marL="514350" indent="-514350"/>
            <a:r>
              <a:rPr lang="en-US" i="1" dirty="0" smtClean="0"/>
              <a:t>The </a:t>
            </a:r>
            <a:r>
              <a:rPr lang="en-US" i="1" dirty="0"/>
              <a:t>Permuted</a:t>
            </a:r>
            <a:r>
              <a:rPr lang="en-US" i="1" dirty="0" smtClean="0"/>
              <a:t> Vector Code</a:t>
            </a:r>
            <a:endParaRPr lang="en-US" i="1" dirty="0"/>
          </a:p>
        </p:txBody>
      </p:sp>
      <p:sp>
        <p:nvSpPr>
          <p:cNvPr id="4" name="TextBox 3"/>
          <p:cNvSpPr txBox="1"/>
          <p:nvPr/>
        </p:nvSpPr>
        <p:spPr>
          <a:xfrm>
            <a:off x="609600" y="1648361"/>
            <a:ext cx="8001000" cy="1323439"/>
          </a:xfrm>
          <a:prstGeom prst="rect">
            <a:avLst/>
          </a:prstGeom>
          <a:solidFill>
            <a:srgbClr val="FF0000">
              <a:alpha val="20000"/>
            </a:srgbClr>
          </a:solidFill>
          <a:effectLst>
            <a:glow rad="901700">
              <a:srgbClr val="FF0000">
                <a:alpha val="95000"/>
              </a:srgbClr>
            </a:glow>
          </a:effectLst>
        </p:spPr>
        <p:txBody>
          <a:bodyPr wrap="square" rtlCol="0">
            <a:spAutoFit/>
          </a:bodyPr>
          <a:lstStyle/>
          <a:p>
            <a:r>
              <a:rPr lang="en-US" sz="4000" dirty="0" smtClean="0">
                <a:ln>
                  <a:solidFill>
                    <a:schemeClr val="tx1"/>
                  </a:solidFill>
                </a:ln>
                <a:solidFill>
                  <a:schemeClr val="bg1"/>
                </a:solidFill>
                <a:latin typeface="Arial Black" pitchFamily="34" charset="0"/>
              </a:rPr>
              <a:t>Twitter engineer: “You can’t write reliable code in C.”</a:t>
            </a:r>
            <a:endParaRPr lang="en-US" sz="4000" dirty="0">
              <a:ln>
                <a:solidFill>
                  <a:schemeClr val="tx1"/>
                </a:solidFill>
              </a:ln>
              <a:solidFill>
                <a:schemeClr val="bg1"/>
              </a:solidFill>
              <a:latin typeface="Arial Black" pitchFamily="34" charset="0"/>
            </a:endParaRPr>
          </a:p>
        </p:txBody>
      </p:sp>
      <p:sp>
        <p:nvSpPr>
          <p:cNvPr id="5" name="TextBox 4"/>
          <p:cNvSpPr txBox="1"/>
          <p:nvPr/>
        </p:nvSpPr>
        <p:spPr>
          <a:xfrm>
            <a:off x="598714" y="3886200"/>
            <a:ext cx="8001000" cy="1323439"/>
          </a:xfrm>
          <a:prstGeom prst="rect">
            <a:avLst/>
          </a:prstGeom>
          <a:solidFill>
            <a:schemeClr val="accent1">
              <a:alpha val="50000"/>
            </a:schemeClr>
          </a:solidFill>
          <a:effectLst>
            <a:glow rad="901700">
              <a:schemeClr val="accent1">
                <a:alpha val="95000"/>
              </a:schemeClr>
            </a:glow>
          </a:effectLst>
        </p:spPr>
        <p:txBody>
          <a:bodyPr wrap="square" rtlCol="0">
            <a:spAutoFit/>
          </a:bodyPr>
          <a:lstStyle/>
          <a:p>
            <a:r>
              <a:rPr lang="en-US" sz="4000" dirty="0" smtClean="0">
                <a:ln>
                  <a:solidFill>
                    <a:schemeClr val="tx1"/>
                  </a:solidFill>
                </a:ln>
                <a:solidFill>
                  <a:schemeClr val="bg1"/>
                </a:solidFill>
                <a:latin typeface="Arial Black" pitchFamily="34" charset="0"/>
              </a:rPr>
              <a:t>That’s dumb. Use the right tool for the job.</a:t>
            </a:r>
            <a:endParaRPr lang="en-US" sz="4000" dirty="0">
              <a:ln>
                <a:solidFill>
                  <a:schemeClr val="tx1"/>
                </a:solidFill>
              </a:ln>
              <a:solidFill>
                <a:schemeClr val="bg1"/>
              </a:solidFill>
              <a:latin typeface="Arial Black" pitchFamily="34" charset="0"/>
            </a:endParaRPr>
          </a:p>
        </p:txBody>
      </p:sp>
      <p:sp>
        <p:nvSpPr>
          <p:cNvPr id="9" name="TextBox 8"/>
          <p:cNvSpPr txBox="1"/>
          <p:nvPr/>
        </p:nvSpPr>
        <p:spPr>
          <a:xfrm>
            <a:off x="33647" y="6651584"/>
            <a:ext cx="9199954" cy="253916"/>
          </a:xfrm>
          <a:prstGeom prst="rect">
            <a:avLst/>
          </a:prstGeom>
          <a:noFill/>
        </p:spPr>
        <p:txBody>
          <a:bodyPr wrap="none" rtlCol="0">
            <a:spAutoFit/>
          </a:bodyPr>
          <a:lstStyle/>
          <a:p>
            <a:r>
              <a:rPr lang="en-US" sz="1050" dirty="0" smtClean="0">
                <a:solidFill>
                  <a:schemeClr val="tx1">
                    <a:lumMod val="75000"/>
                  </a:schemeClr>
                </a:solidFill>
                <a:latin typeface="Arial" pitchFamily="34" charset="0"/>
                <a:cs typeface="Arial" pitchFamily="34" charset="0"/>
              </a:rPr>
              <a:t>davidschachter@gmail.com                                                                                                                                                            https://davidschachter.com</a:t>
            </a:r>
          </a:p>
        </p:txBody>
      </p:sp>
    </p:spTree>
    <p:extLst>
      <p:ext uri="{BB962C8B-B14F-4D97-AF65-F5344CB8AC3E}">
        <p14:creationId xmlns:p14="http://schemas.microsoft.com/office/powerpoint/2010/main" val="1086491073"/>
      </p:ext>
    </p:extLst>
  </p:cSld>
  <p:clrMapOvr>
    <a:masterClrMapping/>
  </p:clrMapOvr>
  <p:transition>
    <p:randomBar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524000"/>
            <a:ext cx="8001000" cy="4572000"/>
          </a:xfrm>
        </p:spPr>
        <p:txBody>
          <a:bodyPr>
            <a:noAutofit/>
          </a:bodyPr>
          <a:lstStyle/>
          <a:p>
            <a:pPr marL="457200" indent="-457200">
              <a:spcBef>
                <a:spcPts val="0"/>
              </a:spcBef>
              <a:buFont typeface="+mj-lt"/>
              <a:buAutoNum type="arabicPeriod"/>
            </a:pPr>
            <a:r>
              <a:rPr lang="en-US" sz="2400" dirty="0" smtClean="0">
                <a:cs typeface="Courier New" pitchFamily="49" charset="0"/>
              </a:rPr>
              <a:t>Use faster hardware: more cores, more cache, more GHz </a:t>
            </a:r>
          </a:p>
          <a:p>
            <a:pPr marL="457200" indent="-457200">
              <a:spcBef>
                <a:spcPts val="0"/>
              </a:spcBef>
              <a:buFont typeface="+mj-lt"/>
              <a:buAutoNum type="arabicPeriod"/>
            </a:pPr>
            <a:r>
              <a:rPr lang="en-US" sz="2400" dirty="0" smtClean="0">
                <a:cs typeface="Courier New" pitchFamily="49" charset="0"/>
              </a:rPr>
              <a:t>Replace bit-valued byte columns with one bit-masked column to cut row width from 36 to 30 bytes</a:t>
            </a:r>
          </a:p>
          <a:p>
            <a:pPr marL="457200" indent="-457200">
              <a:spcBef>
                <a:spcPts val="0"/>
              </a:spcBef>
              <a:buFont typeface="+mj-lt"/>
              <a:buAutoNum type="arabicPeriod"/>
            </a:pPr>
            <a:r>
              <a:rPr lang="en-US" sz="2400" dirty="0" smtClean="0">
                <a:cs typeface="Courier New" pitchFamily="49" charset="0"/>
              </a:rPr>
              <a:t>Use CPU vector instructions (AVX2, FMA, etc.)</a:t>
            </a:r>
          </a:p>
          <a:p>
            <a:pPr marL="857250" lvl="1" indent="-457200">
              <a:spcBef>
                <a:spcPts val="0"/>
              </a:spcBef>
              <a:buNone/>
            </a:pPr>
            <a:r>
              <a:rPr lang="en-US" sz="2000" dirty="0" smtClean="0">
                <a:cs typeface="Courier New" pitchFamily="49" charset="0"/>
              </a:rPr>
              <a:t>Example: Load/add/store the four floats with 3 instructions, not 12</a:t>
            </a:r>
          </a:p>
          <a:p>
            <a:pPr marL="857250" lvl="1" indent="-457200">
              <a:spcBef>
                <a:spcPts val="0"/>
              </a:spcBef>
              <a:buNone/>
            </a:pPr>
            <a:r>
              <a:rPr lang="en-US" sz="2000" dirty="0" smtClean="0">
                <a:cs typeface="Courier New" pitchFamily="49" charset="0"/>
                <a:sym typeface="Wingdings" pitchFamily="2" charset="2"/>
              </a:rPr>
              <a:t>e.g. </a:t>
            </a:r>
            <a:r>
              <a:rPr lang="en-US" sz="1600" dirty="0" smtClean="0">
                <a:latin typeface="Courier New" pitchFamily="49" charset="0"/>
                <a:cs typeface="Courier New" pitchFamily="49" charset="0"/>
                <a:sym typeface="Wingdings" pitchFamily="2" charset="2"/>
              </a:rPr>
              <a:t>VEC_LOAD_FLOAT4; VEC_ADD_FLOAT4; VEC_STORE_FLOAT4</a:t>
            </a:r>
            <a:endParaRPr lang="en-US" sz="1600" dirty="0" smtClean="0">
              <a:latin typeface="Courier New" pitchFamily="49" charset="0"/>
              <a:cs typeface="Courier New" pitchFamily="49" charset="0"/>
            </a:endParaRPr>
          </a:p>
          <a:p>
            <a:pPr marL="857250" lvl="1" indent="-457200">
              <a:spcBef>
                <a:spcPts val="0"/>
              </a:spcBef>
              <a:buFont typeface="Wingdings"/>
              <a:buChar char="à"/>
            </a:pPr>
            <a:r>
              <a:rPr lang="en-US" sz="2000" dirty="0" smtClean="0">
                <a:cs typeface="Courier New" pitchFamily="49" charset="0"/>
                <a:sym typeface="Wingdings" pitchFamily="2" charset="2"/>
              </a:rPr>
              <a:t>Parallelizes computation within the core</a:t>
            </a:r>
          </a:p>
          <a:p>
            <a:pPr marL="857250" lvl="1" indent="-457200">
              <a:spcBef>
                <a:spcPts val="0"/>
              </a:spcBef>
              <a:buFont typeface="Wingdings"/>
              <a:buChar char="à"/>
            </a:pPr>
            <a:r>
              <a:rPr lang="en-US" sz="2000" dirty="0" smtClean="0">
                <a:cs typeface="Courier New" pitchFamily="49" charset="0"/>
                <a:sym typeface="Wingdings" pitchFamily="2" charset="2"/>
              </a:rPr>
              <a:t>Relieves </a:t>
            </a:r>
            <a:r>
              <a:rPr lang="en-US" sz="2000" dirty="0">
                <a:cs typeface="Courier New" pitchFamily="49" charset="0"/>
                <a:sym typeface="Wingdings" pitchFamily="2" charset="2"/>
              </a:rPr>
              <a:t>L1D cache </a:t>
            </a:r>
            <a:r>
              <a:rPr lang="en-US" sz="2000" dirty="0" smtClean="0">
                <a:cs typeface="Courier New" pitchFamily="49" charset="0"/>
                <a:sym typeface="Wingdings" pitchFamily="2" charset="2"/>
              </a:rPr>
              <a:t>pressure</a:t>
            </a:r>
          </a:p>
          <a:p>
            <a:pPr marL="457200" indent="-457200">
              <a:spcBef>
                <a:spcPts val="0"/>
              </a:spcBef>
              <a:buFont typeface="+mj-lt"/>
              <a:buAutoNum type="arabicPeriod"/>
            </a:pPr>
            <a:r>
              <a:rPr lang="en-US" sz="2400" dirty="0" smtClean="0">
                <a:cs typeface="Courier New" pitchFamily="49" charset="0"/>
                <a:sym typeface="Wingdings" pitchFamily="2" charset="2"/>
              </a:rPr>
              <a:t>Rewrite the compute kernel in assembler</a:t>
            </a:r>
          </a:p>
          <a:p>
            <a:pPr marL="457200" indent="-457200">
              <a:spcBef>
                <a:spcPts val="0"/>
              </a:spcBef>
              <a:buFont typeface="+mj-lt"/>
              <a:buAutoNum type="arabicPeriod"/>
            </a:pPr>
            <a:r>
              <a:rPr lang="en-US" sz="2400" dirty="0">
                <a:cs typeface="Courier New" pitchFamily="49" charset="0"/>
              </a:rPr>
              <a:t>Use Linux API calls to bind RAM allocation by socket</a:t>
            </a:r>
          </a:p>
          <a:p>
            <a:pPr marL="457200" indent="-457200">
              <a:spcBef>
                <a:spcPts val="0"/>
              </a:spcBef>
              <a:buFont typeface="+mj-lt"/>
              <a:buAutoNum type="arabicPeriod"/>
            </a:pPr>
            <a:r>
              <a:rPr lang="en-US" sz="2400" dirty="0" smtClean="0">
                <a:cs typeface="Courier New" pitchFamily="49" charset="0"/>
                <a:sym typeface="Wingdings" pitchFamily="2" charset="2"/>
              </a:rPr>
              <a:t>Port to GPU/LRB using the GPU library, then primitives</a:t>
            </a:r>
          </a:p>
          <a:p>
            <a:pPr marL="457200" indent="-457200">
              <a:spcBef>
                <a:spcPts val="0"/>
              </a:spcBef>
              <a:buFont typeface="+mj-lt"/>
              <a:buAutoNum type="arabicPeriod"/>
            </a:pPr>
            <a:r>
              <a:rPr lang="en-US" sz="2400" dirty="0" err="1" smtClean="0">
                <a:cs typeface="Courier New" pitchFamily="49" charset="0"/>
                <a:sym typeface="Wingdings" pitchFamily="2" charset="2"/>
              </a:rPr>
              <a:t>Clusterize</a:t>
            </a:r>
            <a:endParaRPr lang="en-US" sz="2400" dirty="0" smtClean="0">
              <a:cs typeface="Courier New" pitchFamily="49" charset="0"/>
            </a:endParaRPr>
          </a:p>
        </p:txBody>
      </p:sp>
      <p:sp>
        <p:nvSpPr>
          <p:cNvPr id="2" name="Title 1"/>
          <p:cNvSpPr>
            <a:spLocks noGrp="1"/>
          </p:cNvSpPr>
          <p:nvPr>
            <p:ph type="title"/>
          </p:nvPr>
        </p:nvSpPr>
        <p:spPr/>
        <p:txBody>
          <a:bodyPr>
            <a:normAutofit/>
          </a:bodyPr>
          <a:lstStyle/>
          <a:p>
            <a:r>
              <a:rPr lang="en-US" dirty="0" smtClean="0"/>
              <a:t>Future (Potential) Speedups</a:t>
            </a:r>
            <a:endParaRPr lang="en-US" sz="3600" i="1" dirty="0"/>
          </a:p>
        </p:txBody>
      </p:sp>
      <p:sp>
        <p:nvSpPr>
          <p:cNvPr id="7" name="TextBox 6"/>
          <p:cNvSpPr txBox="1"/>
          <p:nvPr/>
        </p:nvSpPr>
        <p:spPr>
          <a:xfrm>
            <a:off x="33647" y="6651584"/>
            <a:ext cx="9199954" cy="253916"/>
          </a:xfrm>
          <a:prstGeom prst="rect">
            <a:avLst/>
          </a:prstGeom>
          <a:noFill/>
        </p:spPr>
        <p:txBody>
          <a:bodyPr wrap="none" rtlCol="0">
            <a:spAutoFit/>
          </a:bodyPr>
          <a:lstStyle/>
          <a:p>
            <a:r>
              <a:rPr lang="en-US" sz="1050" dirty="0" smtClean="0">
                <a:solidFill>
                  <a:schemeClr val="tx1">
                    <a:lumMod val="75000"/>
                  </a:schemeClr>
                </a:solidFill>
                <a:latin typeface="Arial" pitchFamily="34" charset="0"/>
                <a:cs typeface="Arial" pitchFamily="34" charset="0"/>
              </a:rPr>
              <a:t>davidschachter@gmail.com                                                                                                                                                            https://davidschachter.com</a:t>
            </a:r>
          </a:p>
        </p:txBody>
      </p:sp>
    </p:spTree>
  </p:cSld>
  <p:clrMapOvr>
    <a:masterClrMapping/>
  </p:clrMapOvr>
  <p:transition>
    <p:randomBar dir="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699804"/>
            <a:ext cx="8305800" cy="2700996"/>
          </a:xfrm>
        </p:spPr>
        <p:txBody>
          <a:bodyPr>
            <a:normAutofit/>
          </a:bodyPr>
          <a:lstStyle/>
          <a:p>
            <a:r>
              <a:rPr lang="en-US" i="1" dirty="0" smtClean="0"/>
              <a:t>“Good enough is perfect.” </a:t>
            </a:r>
            <a:r>
              <a:rPr lang="en-US" dirty="0" smtClean="0"/>
              <a:t/>
            </a:r>
            <a:br>
              <a:rPr lang="en-US" dirty="0" smtClean="0"/>
            </a:br>
            <a:endParaRPr lang="en-US" dirty="0" smtClean="0"/>
          </a:p>
          <a:p>
            <a:r>
              <a:rPr lang="en-US" dirty="0" smtClean="0"/>
              <a:t>Analyzer runs in 5-10 minutes.</a:t>
            </a:r>
          </a:p>
          <a:p>
            <a:r>
              <a:rPr lang="en-US" dirty="0" smtClean="0"/>
              <a:t>Fetcher takes 15-20 hours.</a:t>
            </a:r>
          </a:p>
          <a:p>
            <a:r>
              <a:rPr lang="en-US" dirty="0" smtClean="0"/>
              <a:t>Pretty-format report refreshes at 9 am.</a:t>
            </a:r>
            <a:br>
              <a:rPr lang="en-US" dirty="0" smtClean="0"/>
            </a:br>
            <a:endParaRPr lang="en-US" dirty="0" smtClean="0"/>
          </a:p>
        </p:txBody>
      </p:sp>
      <p:sp>
        <p:nvSpPr>
          <p:cNvPr id="2" name="Title 1"/>
          <p:cNvSpPr>
            <a:spLocks noGrp="1"/>
          </p:cNvSpPr>
          <p:nvPr>
            <p:ph type="ctrTitle"/>
          </p:nvPr>
        </p:nvSpPr>
        <p:spPr/>
        <p:txBody>
          <a:bodyPr>
            <a:noAutofit/>
          </a:bodyPr>
          <a:lstStyle/>
          <a:p>
            <a:r>
              <a:rPr lang="en-US" sz="9600" b="1" dirty="0" smtClean="0"/>
              <a:t>However…</a:t>
            </a:r>
            <a:endParaRPr lang="en-US" sz="9600" b="1" dirty="0"/>
          </a:p>
        </p:txBody>
      </p:sp>
      <p:sp>
        <p:nvSpPr>
          <p:cNvPr id="4" name="TextBox 3"/>
          <p:cNvSpPr txBox="1"/>
          <p:nvPr/>
        </p:nvSpPr>
        <p:spPr>
          <a:xfrm>
            <a:off x="33647" y="6651584"/>
            <a:ext cx="9199954" cy="253916"/>
          </a:xfrm>
          <a:prstGeom prst="rect">
            <a:avLst/>
          </a:prstGeom>
          <a:noFill/>
        </p:spPr>
        <p:txBody>
          <a:bodyPr wrap="none" rtlCol="0">
            <a:spAutoFit/>
          </a:bodyPr>
          <a:lstStyle/>
          <a:p>
            <a:r>
              <a:rPr lang="en-US" sz="1050" dirty="0" smtClean="0">
                <a:solidFill>
                  <a:schemeClr val="tx1">
                    <a:lumMod val="75000"/>
                  </a:schemeClr>
                </a:solidFill>
                <a:latin typeface="Arial" pitchFamily="34" charset="0"/>
                <a:cs typeface="Arial" pitchFamily="34" charset="0"/>
              </a:rPr>
              <a:t>davidschachter@gmail.com                                                                                                                                                            https://davidschachter.com</a:t>
            </a:r>
          </a:p>
        </p:txBody>
      </p:sp>
    </p:spTree>
  </p:cSld>
  <p:clrMapOvr>
    <a:masterClrMapping/>
  </p:clrMapOvr>
  <p:transition>
    <p:randomBar dir="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699804"/>
            <a:ext cx="6324600" cy="2548596"/>
          </a:xfrm>
        </p:spPr>
        <p:txBody>
          <a:bodyPr>
            <a:normAutofit/>
          </a:bodyPr>
          <a:lstStyle/>
          <a:p>
            <a:pPr marL="342900" indent="-342900" algn="l">
              <a:buFont typeface="Arial" pitchFamily="34" charset="0"/>
              <a:buChar char="•"/>
            </a:pPr>
            <a:r>
              <a:rPr lang="en-US" dirty="0" smtClean="0">
                <a:sym typeface="Wingdings" pitchFamily="2" charset="2"/>
              </a:rPr>
              <a:t>Parallelized using a foreman/worker model </a:t>
            </a:r>
          </a:p>
          <a:p>
            <a:pPr marL="342900" indent="-342900" algn="l">
              <a:buFont typeface="Arial" pitchFamily="34" charset="0"/>
              <a:buChar char="•"/>
            </a:pPr>
            <a:r>
              <a:rPr lang="en-US" dirty="0" smtClean="0">
                <a:sym typeface="Wingdings" pitchFamily="2" charset="2"/>
              </a:rPr>
              <a:t>6 process slots cut runtime to 2 hours</a:t>
            </a:r>
          </a:p>
          <a:p>
            <a:pPr marL="342900" indent="-342900" algn="l">
              <a:buFont typeface="Arial" pitchFamily="34" charset="0"/>
              <a:buChar char="•"/>
            </a:pPr>
            <a:r>
              <a:rPr lang="en-US" dirty="0">
                <a:sym typeface="Wingdings" pitchFamily="2" charset="2"/>
              </a:rPr>
              <a:t>Fully parallel crashes the database</a:t>
            </a:r>
          </a:p>
          <a:p>
            <a:pPr marL="342900" indent="-342900" algn="l">
              <a:buFont typeface="Arial" pitchFamily="34" charset="0"/>
              <a:buChar char="•"/>
            </a:pPr>
            <a:r>
              <a:rPr lang="en-US" dirty="0" smtClean="0">
                <a:sym typeface="Wingdings" pitchFamily="2" charset="2"/>
              </a:rPr>
              <a:t>Wide variation in run times, so static parallelism wouldn’t be appropriate</a:t>
            </a:r>
          </a:p>
          <a:p>
            <a:endParaRPr lang="en-US" dirty="0"/>
          </a:p>
        </p:txBody>
      </p:sp>
      <p:sp>
        <p:nvSpPr>
          <p:cNvPr id="2" name="Title 1"/>
          <p:cNvSpPr>
            <a:spLocks noGrp="1"/>
          </p:cNvSpPr>
          <p:nvPr>
            <p:ph type="ctrTitle"/>
          </p:nvPr>
        </p:nvSpPr>
        <p:spPr/>
        <p:txBody>
          <a:bodyPr>
            <a:noAutofit/>
          </a:bodyPr>
          <a:lstStyle/>
          <a:p>
            <a:r>
              <a:rPr lang="en-US" sz="9600" b="1" dirty="0" smtClean="0"/>
              <a:t>Fast Fetcher</a:t>
            </a:r>
            <a:endParaRPr lang="en-US" sz="9600" b="1" dirty="0"/>
          </a:p>
        </p:txBody>
      </p:sp>
      <p:sp>
        <p:nvSpPr>
          <p:cNvPr id="4" name="TextBox 3"/>
          <p:cNvSpPr txBox="1"/>
          <p:nvPr/>
        </p:nvSpPr>
        <p:spPr>
          <a:xfrm>
            <a:off x="33647" y="6651584"/>
            <a:ext cx="9199954" cy="253916"/>
          </a:xfrm>
          <a:prstGeom prst="rect">
            <a:avLst/>
          </a:prstGeom>
          <a:noFill/>
        </p:spPr>
        <p:txBody>
          <a:bodyPr wrap="none" rtlCol="0">
            <a:spAutoFit/>
          </a:bodyPr>
          <a:lstStyle/>
          <a:p>
            <a:r>
              <a:rPr lang="en-US" sz="1050" dirty="0" smtClean="0">
                <a:solidFill>
                  <a:schemeClr val="tx1">
                    <a:lumMod val="75000"/>
                  </a:schemeClr>
                </a:solidFill>
                <a:latin typeface="Arial" pitchFamily="34" charset="0"/>
                <a:cs typeface="Arial" pitchFamily="34" charset="0"/>
              </a:rPr>
              <a:t>davidschachter@gmail.com                                                                                                                                                            https://davidschachter.com</a:t>
            </a:r>
          </a:p>
        </p:txBody>
      </p:sp>
    </p:spTree>
  </p:cSld>
  <p:clrMapOvr>
    <a:masterClrMapping/>
  </p:clrMapOvr>
  <p:transition>
    <p:randomBar dir="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699804"/>
            <a:ext cx="6324600" cy="2548596"/>
          </a:xfrm>
        </p:spPr>
        <p:txBody>
          <a:bodyPr>
            <a:normAutofit/>
          </a:bodyPr>
          <a:lstStyle/>
          <a:p>
            <a:pPr marL="457200" indent="-457200" algn="l">
              <a:buFont typeface="+mj-lt"/>
              <a:buAutoNum type="arabicPeriod"/>
            </a:pPr>
            <a:r>
              <a:rPr lang="en-US" dirty="0" smtClean="0">
                <a:cs typeface="Courier New" pitchFamily="49" charset="0"/>
                <a:sym typeface="Wingdings" pitchFamily="2" charset="2"/>
              </a:rPr>
              <a:t>Load </a:t>
            </a:r>
            <a:r>
              <a:rPr lang="en-US" dirty="0">
                <a:cs typeface="Courier New" pitchFamily="49" charset="0"/>
                <a:sym typeface="Wingdings" pitchFamily="2" charset="2"/>
              </a:rPr>
              <a:t>directly to </a:t>
            </a:r>
            <a:r>
              <a:rPr lang="en-US" dirty="0" err="1">
                <a:cs typeface="Courier New" pitchFamily="49" charset="0"/>
                <a:sym typeface="Wingdings" pitchFamily="2" charset="2"/>
              </a:rPr>
              <a:t>numpy</a:t>
            </a:r>
            <a:r>
              <a:rPr lang="en-US" dirty="0">
                <a:cs typeface="Courier New" pitchFamily="49" charset="0"/>
                <a:sym typeface="Wingdings" pitchFamily="2" charset="2"/>
              </a:rPr>
              <a:t> array</a:t>
            </a:r>
          </a:p>
          <a:p>
            <a:pPr marL="457200" indent="-457200" algn="l">
              <a:buFont typeface="+mj-lt"/>
              <a:buAutoNum type="arabicPeriod"/>
            </a:pPr>
            <a:r>
              <a:rPr lang="en-US" dirty="0" smtClean="0">
                <a:sym typeface="Wingdings" pitchFamily="2" charset="2"/>
              </a:rPr>
              <a:t>Improve RDBMS query speed (2</a:t>
            </a:r>
            <a:r>
              <a:rPr lang="en-US" baseline="30000" dirty="0" smtClean="0">
                <a:sym typeface="Wingdings" pitchFamily="2" charset="2"/>
              </a:rPr>
              <a:t>nd</a:t>
            </a:r>
            <a:r>
              <a:rPr lang="en-US" dirty="0" smtClean="0">
                <a:sym typeface="Wingdings" pitchFamily="2" charset="2"/>
              </a:rPr>
              <a:t> attempt)</a:t>
            </a:r>
          </a:p>
          <a:p>
            <a:pPr marL="457200" indent="-457200" algn="l">
              <a:buFont typeface="+mj-lt"/>
              <a:buAutoNum type="arabicPeriod"/>
            </a:pPr>
            <a:r>
              <a:rPr lang="en-US" dirty="0" smtClean="0">
                <a:sym typeface="Wingdings" pitchFamily="2" charset="2"/>
              </a:rPr>
              <a:t>Overlap query (IO), data massage (CPU)</a:t>
            </a:r>
          </a:p>
          <a:p>
            <a:pPr marL="457200" indent="-457200" algn="l">
              <a:buFont typeface="+mj-lt"/>
              <a:buAutoNum type="arabicPeriod"/>
            </a:pPr>
            <a:r>
              <a:rPr lang="en-US" dirty="0" smtClean="0">
                <a:cs typeface="Courier New" pitchFamily="49" charset="0"/>
                <a:sym typeface="Wingdings" pitchFamily="2" charset="2"/>
              </a:rPr>
              <a:t>Speed up data massage</a:t>
            </a:r>
          </a:p>
          <a:p>
            <a:pPr marL="457200" indent="-457200" algn="l">
              <a:buFont typeface="+mj-lt"/>
              <a:buAutoNum type="arabicPeriod"/>
            </a:pPr>
            <a:r>
              <a:rPr lang="en-US" dirty="0" smtClean="0">
                <a:cs typeface="Courier New" pitchFamily="49" charset="0"/>
                <a:sym typeface="Wingdings" pitchFamily="2" charset="2"/>
              </a:rPr>
              <a:t>Cache previous day’s data</a:t>
            </a:r>
          </a:p>
          <a:p>
            <a:pPr marL="457200" indent="-457200" algn="l">
              <a:buFont typeface="+mj-lt"/>
              <a:buAutoNum type="arabicPeriod"/>
            </a:pPr>
            <a:r>
              <a:rPr lang="en-US" dirty="0" smtClean="0">
                <a:cs typeface="Courier New" pitchFamily="49" charset="0"/>
                <a:sym typeface="Wingdings" pitchFamily="2" charset="2"/>
              </a:rPr>
              <a:t>Switch from batch to on-line architecture</a:t>
            </a:r>
          </a:p>
          <a:p>
            <a:endParaRPr lang="en-US" dirty="0"/>
          </a:p>
        </p:txBody>
      </p:sp>
      <p:sp>
        <p:nvSpPr>
          <p:cNvPr id="2" name="Title 1"/>
          <p:cNvSpPr>
            <a:spLocks noGrp="1"/>
          </p:cNvSpPr>
          <p:nvPr>
            <p:ph type="ctrTitle"/>
          </p:nvPr>
        </p:nvSpPr>
        <p:spPr/>
        <p:txBody>
          <a:bodyPr>
            <a:noAutofit/>
          </a:bodyPr>
          <a:lstStyle/>
          <a:p>
            <a:r>
              <a:rPr lang="en-US" sz="9600" b="1" dirty="0" smtClean="0"/>
              <a:t>Future Fast Fetcher</a:t>
            </a:r>
            <a:endParaRPr lang="en-US" sz="9600" b="1" dirty="0"/>
          </a:p>
        </p:txBody>
      </p:sp>
      <p:sp>
        <p:nvSpPr>
          <p:cNvPr id="4" name="TextBox 3"/>
          <p:cNvSpPr txBox="1"/>
          <p:nvPr/>
        </p:nvSpPr>
        <p:spPr>
          <a:xfrm>
            <a:off x="33647" y="6651584"/>
            <a:ext cx="9199954" cy="253916"/>
          </a:xfrm>
          <a:prstGeom prst="rect">
            <a:avLst/>
          </a:prstGeom>
          <a:noFill/>
        </p:spPr>
        <p:txBody>
          <a:bodyPr wrap="none" rtlCol="0">
            <a:spAutoFit/>
          </a:bodyPr>
          <a:lstStyle/>
          <a:p>
            <a:r>
              <a:rPr lang="en-US" sz="1050" dirty="0" smtClean="0">
                <a:solidFill>
                  <a:schemeClr val="tx1">
                    <a:lumMod val="75000"/>
                  </a:schemeClr>
                </a:solidFill>
                <a:latin typeface="Arial" pitchFamily="34" charset="0"/>
                <a:cs typeface="Arial" pitchFamily="34" charset="0"/>
              </a:rPr>
              <a:t>davidschachter@gmail.com                                                                                                                                                            https://davidschachter.com</a:t>
            </a:r>
          </a:p>
        </p:txBody>
      </p:sp>
    </p:spTree>
    <p:extLst>
      <p:ext uri="{BB962C8B-B14F-4D97-AF65-F5344CB8AC3E}">
        <p14:creationId xmlns:p14="http://schemas.microsoft.com/office/powerpoint/2010/main" val="494855125"/>
      </p:ext>
    </p:extLst>
  </p:cSld>
  <p:clrMapOvr>
    <a:masterClrMapping/>
  </p:clrMapOvr>
  <p:transition>
    <p:randomBar dir="ver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699804"/>
            <a:ext cx="6705600" cy="2624796"/>
          </a:xfrm>
        </p:spPr>
        <p:txBody>
          <a:bodyPr>
            <a:normAutofit/>
          </a:bodyPr>
          <a:lstStyle/>
          <a:p>
            <a:pPr marL="457200" indent="-457200" algn="l">
              <a:buFont typeface="Arial" pitchFamily="34" charset="0"/>
              <a:buChar char="•"/>
            </a:pPr>
            <a:r>
              <a:rPr lang="en-US" dirty="0" smtClean="0">
                <a:sym typeface="Wingdings" pitchFamily="2" charset="2"/>
              </a:rPr>
              <a:t>Batch job was </a:t>
            </a:r>
            <a:r>
              <a:rPr lang="en-US" dirty="0" smtClean="0">
                <a:cs typeface="Courier New" pitchFamily="49" charset="0"/>
                <a:sym typeface="Wingdings" pitchFamily="2" charset="2"/>
              </a:rPr>
              <a:t>finishing after the 9 am Pretty Print</a:t>
            </a:r>
          </a:p>
          <a:p>
            <a:pPr marL="457200" indent="-457200" algn="l"/>
            <a:endParaRPr lang="en-US" sz="900" dirty="0" smtClean="0">
              <a:cs typeface="Courier New" pitchFamily="49" charset="0"/>
              <a:sym typeface="Wingdings" pitchFamily="2" charset="2"/>
            </a:endParaRPr>
          </a:p>
          <a:p>
            <a:pPr marL="457200" indent="-457200" algn="l"/>
            <a:r>
              <a:rPr lang="en-US" dirty="0" smtClean="0">
                <a:cs typeface="Courier New" pitchFamily="49" charset="0"/>
                <a:sym typeface="Wingdings" pitchFamily="2" charset="2"/>
              </a:rPr>
              <a:t>Improvements:</a:t>
            </a:r>
          </a:p>
          <a:p>
            <a:pPr marL="457200" indent="-457200" algn="l">
              <a:buFont typeface="Arial" pitchFamily="34" charset="0"/>
              <a:buChar char="•"/>
            </a:pPr>
            <a:r>
              <a:rPr lang="en-US" dirty="0" smtClean="0">
                <a:cs typeface="Courier New" pitchFamily="49" charset="0"/>
                <a:sym typeface="Wingdings" pitchFamily="2" charset="2"/>
              </a:rPr>
              <a:t>Speed up Fetcher </a:t>
            </a:r>
          </a:p>
          <a:p>
            <a:pPr marL="457200" indent="-457200" algn="l">
              <a:buFont typeface="Arial" pitchFamily="34" charset="0"/>
              <a:buChar char="•"/>
            </a:pPr>
            <a:r>
              <a:rPr lang="en-US" dirty="0" smtClean="0">
                <a:cs typeface="Courier New" pitchFamily="49" charset="0"/>
                <a:sym typeface="Wingdings" pitchFamily="2" charset="2"/>
              </a:rPr>
              <a:t>Re-run several times each day (HACK!)</a:t>
            </a:r>
          </a:p>
          <a:p>
            <a:pPr marL="457200" indent="-457200" algn="l">
              <a:buFont typeface="Arial" pitchFamily="34" charset="0"/>
              <a:buChar char="•"/>
            </a:pPr>
            <a:r>
              <a:rPr lang="en-US" dirty="0" smtClean="0">
                <a:cs typeface="Courier New" pitchFamily="49" charset="0"/>
                <a:sym typeface="Wingdings" pitchFamily="2" charset="2"/>
              </a:rPr>
              <a:t>Analyzer or Writer triggers Pretty Printer</a:t>
            </a:r>
          </a:p>
          <a:p>
            <a:endParaRPr lang="en-US" dirty="0"/>
          </a:p>
        </p:txBody>
      </p:sp>
      <p:sp>
        <p:nvSpPr>
          <p:cNvPr id="2" name="Title 1"/>
          <p:cNvSpPr>
            <a:spLocks noGrp="1"/>
          </p:cNvSpPr>
          <p:nvPr>
            <p:ph type="ctrTitle"/>
          </p:nvPr>
        </p:nvSpPr>
        <p:spPr/>
        <p:txBody>
          <a:bodyPr>
            <a:noAutofit/>
          </a:bodyPr>
          <a:lstStyle/>
          <a:p>
            <a:r>
              <a:rPr lang="en-US" sz="9600" b="1" dirty="0" smtClean="0"/>
              <a:t>Pretty Printer</a:t>
            </a:r>
            <a:endParaRPr lang="en-US" sz="9600" b="1" dirty="0"/>
          </a:p>
        </p:txBody>
      </p:sp>
      <p:sp>
        <p:nvSpPr>
          <p:cNvPr id="4" name="TextBox 3"/>
          <p:cNvSpPr txBox="1"/>
          <p:nvPr/>
        </p:nvSpPr>
        <p:spPr>
          <a:xfrm>
            <a:off x="33647" y="6651584"/>
            <a:ext cx="9199954" cy="253916"/>
          </a:xfrm>
          <a:prstGeom prst="rect">
            <a:avLst/>
          </a:prstGeom>
          <a:noFill/>
        </p:spPr>
        <p:txBody>
          <a:bodyPr wrap="none" rtlCol="0">
            <a:spAutoFit/>
          </a:bodyPr>
          <a:lstStyle/>
          <a:p>
            <a:r>
              <a:rPr lang="en-US" sz="1050" dirty="0" smtClean="0">
                <a:solidFill>
                  <a:schemeClr val="tx1">
                    <a:lumMod val="75000"/>
                  </a:schemeClr>
                </a:solidFill>
                <a:latin typeface="Arial" pitchFamily="34" charset="0"/>
                <a:cs typeface="Arial" pitchFamily="34" charset="0"/>
              </a:rPr>
              <a:t>davidschachter@gmail.com                                                                                                                                                            https://davidschachter.com</a:t>
            </a:r>
          </a:p>
        </p:txBody>
      </p:sp>
    </p:spTree>
  </p:cSld>
  <p:clrMapOvr>
    <a:masterClrMapping/>
  </p:clrMapOvr>
  <p:transition>
    <p:randomBar dir="ver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699804"/>
            <a:ext cx="8305800" cy="2777196"/>
          </a:xfrm>
        </p:spPr>
        <p:txBody>
          <a:bodyPr/>
          <a:lstStyle/>
          <a:p>
            <a:pPr marL="342900" indent="-342900" algn="l">
              <a:buFont typeface="Arial" pitchFamily="34" charset="0"/>
              <a:buChar char="•"/>
            </a:pPr>
            <a:r>
              <a:rPr lang="en-US" dirty="0" smtClean="0"/>
              <a:t>Understanding RAM: How is RAM like a disk?</a:t>
            </a:r>
          </a:p>
          <a:p>
            <a:pPr marL="342900" indent="-342900" algn="l">
              <a:buFont typeface="Arial" pitchFamily="34" charset="0"/>
              <a:buChar char="•"/>
            </a:pPr>
            <a:r>
              <a:rPr lang="en-US" dirty="0" smtClean="0"/>
              <a:t>Architecture: Von Neumann doesn’t live here anymore.</a:t>
            </a:r>
          </a:p>
          <a:p>
            <a:pPr marL="342900" indent="-342900" algn="l">
              <a:buFont typeface="Arial" pitchFamily="34" charset="0"/>
              <a:buChar char="•"/>
            </a:pPr>
            <a:r>
              <a:rPr lang="en-US" dirty="0" smtClean="0"/>
              <a:t>Scalability is for Suckers: You’re not Google.</a:t>
            </a:r>
          </a:p>
          <a:p>
            <a:pPr marL="342900" indent="-342900" algn="l">
              <a:buFont typeface="Arial" pitchFamily="34" charset="0"/>
              <a:buChar char="•"/>
            </a:pPr>
            <a:r>
              <a:rPr lang="en-US" dirty="0" smtClean="0"/>
              <a:t>Batch jobs aren’t “ironic.” They’re just lame.</a:t>
            </a:r>
          </a:p>
          <a:p>
            <a:pPr marL="342900" indent="-342900" algn="l">
              <a:buFont typeface="Arial" pitchFamily="34" charset="0"/>
              <a:buChar char="•"/>
            </a:pPr>
            <a:r>
              <a:rPr lang="en-US" dirty="0" smtClean="0"/>
              <a:t>Use sharp tools for cutting, not pounding dirt.</a:t>
            </a:r>
            <a:endParaRPr lang="en-US" dirty="0"/>
          </a:p>
        </p:txBody>
      </p:sp>
      <p:sp>
        <p:nvSpPr>
          <p:cNvPr id="2" name="Title 1"/>
          <p:cNvSpPr>
            <a:spLocks noGrp="1"/>
          </p:cNvSpPr>
          <p:nvPr>
            <p:ph type="ctrTitle"/>
          </p:nvPr>
        </p:nvSpPr>
        <p:spPr/>
        <p:txBody>
          <a:bodyPr>
            <a:noAutofit/>
          </a:bodyPr>
          <a:lstStyle/>
          <a:p>
            <a:r>
              <a:rPr lang="en-US" sz="8800" b="1" dirty="0" smtClean="0"/>
              <a:t>Part II: Lessons Learned</a:t>
            </a:r>
            <a:endParaRPr lang="en-US" sz="8800" b="1" dirty="0"/>
          </a:p>
        </p:txBody>
      </p:sp>
      <p:sp>
        <p:nvSpPr>
          <p:cNvPr id="4" name="TextBox 3"/>
          <p:cNvSpPr txBox="1"/>
          <p:nvPr/>
        </p:nvSpPr>
        <p:spPr>
          <a:xfrm>
            <a:off x="33647" y="6651584"/>
            <a:ext cx="9199954" cy="253916"/>
          </a:xfrm>
          <a:prstGeom prst="rect">
            <a:avLst/>
          </a:prstGeom>
          <a:noFill/>
        </p:spPr>
        <p:txBody>
          <a:bodyPr wrap="none" rtlCol="0">
            <a:spAutoFit/>
          </a:bodyPr>
          <a:lstStyle/>
          <a:p>
            <a:r>
              <a:rPr lang="en-US" sz="1050" dirty="0" smtClean="0">
                <a:solidFill>
                  <a:schemeClr val="tx1">
                    <a:lumMod val="75000"/>
                  </a:schemeClr>
                </a:solidFill>
                <a:latin typeface="Arial" pitchFamily="34" charset="0"/>
                <a:cs typeface="Arial" pitchFamily="34" charset="0"/>
              </a:rPr>
              <a:t>davidschachter@gmail.com                                                                                                                                                            https://davidschachter.com</a:t>
            </a:r>
          </a:p>
        </p:txBody>
      </p:sp>
    </p:spTree>
  </p:cSld>
  <p:clrMapOvr>
    <a:masterClrMapping/>
  </p:clrMapOvr>
  <p:transition>
    <p:randomBar dir="ver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9600" b="1" dirty="0" smtClean="0"/>
              <a:t>Memory Hierarchy</a:t>
            </a:r>
            <a:endParaRPr lang="en-US" sz="9600" b="1" dirty="0"/>
          </a:p>
        </p:txBody>
      </p:sp>
      <p:graphicFrame>
        <p:nvGraphicFramePr>
          <p:cNvPr id="4" name="Diagram 3"/>
          <p:cNvGraphicFramePr/>
          <p:nvPr/>
        </p:nvGraphicFramePr>
        <p:xfrm>
          <a:off x="2209800" y="3429000"/>
          <a:ext cx="4876800" cy="2895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33647" y="6651584"/>
            <a:ext cx="9199954" cy="253916"/>
          </a:xfrm>
          <a:prstGeom prst="rect">
            <a:avLst/>
          </a:prstGeom>
          <a:noFill/>
        </p:spPr>
        <p:txBody>
          <a:bodyPr wrap="none" rtlCol="0">
            <a:spAutoFit/>
          </a:bodyPr>
          <a:lstStyle/>
          <a:p>
            <a:r>
              <a:rPr lang="en-US" sz="1050" dirty="0" smtClean="0">
                <a:solidFill>
                  <a:schemeClr val="tx1">
                    <a:lumMod val="75000"/>
                  </a:schemeClr>
                </a:solidFill>
                <a:latin typeface="Arial" pitchFamily="34" charset="0"/>
                <a:cs typeface="Arial" pitchFamily="34" charset="0"/>
              </a:rPr>
              <a:t>davidschachter@gmail.com                                                                                                                                                            https://davidschachter.com</a:t>
            </a:r>
          </a:p>
        </p:txBody>
      </p:sp>
    </p:spTree>
  </p:cSld>
  <p:clrMapOvr>
    <a:masterClrMapping/>
  </p:clrMapOvr>
  <p:transition>
    <p:randomBar dir="ver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 name="Diagram 7"/>
          <p:cNvGraphicFramePr/>
          <p:nvPr/>
        </p:nvGraphicFramePr>
        <p:xfrm>
          <a:off x="1066800" y="381000"/>
          <a:ext cx="7010400" cy="6019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Line Callout 2 2"/>
          <p:cNvSpPr/>
          <p:nvPr/>
        </p:nvSpPr>
        <p:spPr>
          <a:xfrm>
            <a:off x="6019800" y="762000"/>
            <a:ext cx="2438400" cy="914400"/>
          </a:xfrm>
          <a:prstGeom prst="borderCallout2">
            <a:avLst>
              <a:gd name="adj1" fmla="val 18750"/>
              <a:gd name="adj2" fmla="val -8333"/>
              <a:gd name="adj3" fmla="val 18750"/>
              <a:gd name="adj4" fmla="val -16667"/>
              <a:gd name="adj5" fmla="val 57315"/>
              <a:gd name="adj6" fmla="val -40897"/>
            </a:avLst>
          </a:prstGeom>
          <a:ln>
            <a:tailEnd type="arrow"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smtClean="0">
                <a:latin typeface="Arial" pitchFamily="34" charset="0"/>
                <a:cs typeface="Arial" pitchFamily="34" charset="0"/>
              </a:rPr>
              <a:t>Enables OOO execution, speculative execution, and </a:t>
            </a:r>
            <a:r>
              <a:rPr lang="en-US" sz="1600" dirty="0" err="1" smtClean="0">
                <a:latin typeface="Arial" pitchFamily="34" charset="0"/>
                <a:cs typeface="Arial" pitchFamily="34" charset="0"/>
              </a:rPr>
              <a:t>hyperthreading</a:t>
            </a:r>
            <a:r>
              <a:rPr lang="en-US" sz="1600" dirty="0" smtClean="0">
                <a:latin typeface="Arial" pitchFamily="34" charset="0"/>
                <a:cs typeface="Arial" pitchFamily="34" charset="0"/>
              </a:rPr>
              <a:t>.</a:t>
            </a:r>
            <a:endParaRPr lang="en-US" sz="1600" dirty="0">
              <a:latin typeface="Arial" pitchFamily="34" charset="0"/>
              <a:cs typeface="Arial" pitchFamily="34" charset="0"/>
            </a:endParaRPr>
          </a:p>
        </p:txBody>
      </p:sp>
      <p:sp>
        <p:nvSpPr>
          <p:cNvPr id="4" name="Line Callout 2 3"/>
          <p:cNvSpPr/>
          <p:nvPr/>
        </p:nvSpPr>
        <p:spPr>
          <a:xfrm>
            <a:off x="6400800" y="1905000"/>
            <a:ext cx="2057400" cy="609600"/>
          </a:xfrm>
          <a:prstGeom prst="borderCallout2">
            <a:avLst>
              <a:gd name="adj1" fmla="val 18750"/>
              <a:gd name="adj2" fmla="val -8333"/>
              <a:gd name="adj3" fmla="val 18750"/>
              <a:gd name="adj4" fmla="val -16667"/>
              <a:gd name="adj5" fmla="val 21716"/>
              <a:gd name="adj6" fmla="val -53924"/>
            </a:avLst>
          </a:prstGeom>
          <a:ln>
            <a:tailEnd type="arrow"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smtClean="0">
                <a:latin typeface="Arial" pitchFamily="34" charset="0"/>
                <a:cs typeface="Arial" pitchFamily="34" charset="0"/>
              </a:rPr>
              <a:t>Hides write latency, low memory priority.</a:t>
            </a:r>
            <a:endParaRPr lang="en-US" sz="1600" dirty="0">
              <a:latin typeface="Arial" pitchFamily="34" charset="0"/>
              <a:cs typeface="Arial" pitchFamily="34" charset="0"/>
            </a:endParaRPr>
          </a:p>
        </p:txBody>
      </p:sp>
      <p:sp>
        <p:nvSpPr>
          <p:cNvPr id="10" name="Down Arrow 9"/>
          <p:cNvSpPr/>
          <p:nvPr/>
        </p:nvSpPr>
        <p:spPr>
          <a:xfrm>
            <a:off x="457200" y="1600200"/>
            <a:ext cx="685800" cy="4800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vert="wordArtVert" rtlCol="0" anchor="ctr"/>
          <a:lstStyle/>
          <a:p>
            <a:pPr algn="ctr"/>
            <a:r>
              <a:rPr lang="en-US" sz="1600" spc="-100" dirty="0" smtClean="0">
                <a:latin typeface="Arial" pitchFamily="34" charset="0"/>
                <a:cs typeface="Arial" pitchFamily="34" charset="0"/>
              </a:rPr>
              <a:t>Hides latency</a:t>
            </a:r>
            <a:endParaRPr lang="en-US" sz="1600" spc="-100" dirty="0">
              <a:latin typeface="Arial" pitchFamily="34" charset="0"/>
              <a:cs typeface="Arial" pitchFamily="34" charset="0"/>
            </a:endParaRPr>
          </a:p>
        </p:txBody>
      </p:sp>
      <p:sp>
        <p:nvSpPr>
          <p:cNvPr id="6" name="TextBox 5"/>
          <p:cNvSpPr txBox="1"/>
          <p:nvPr/>
        </p:nvSpPr>
        <p:spPr>
          <a:xfrm>
            <a:off x="33647" y="6651584"/>
            <a:ext cx="9199954" cy="253916"/>
          </a:xfrm>
          <a:prstGeom prst="rect">
            <a:avLst/>
          </a:prstGeom>
          <a:noFill/>
        </p:spPr>
        <p:txBody>
          <a:bodyPr wrap="none" rtlCol="0">
            <a:spAutoFit/>
          </a:bodyPr>
          <a:lstStyle/>
          <a:p>
            <a:r>
              <a:rPr lang="en-US" sz="1050" dirty="0" smtClean="0">
                <a:solidFill>
                  <a:schemeClr val="tx1">
                    <a:lumMod val="75000"/>
                  </a:schemeClr>
                </a:solidFill>
                <a:latin typeface="Arial" pitchFamily="34" charset="0"/>
                <a:cs typeface="Arial" pitchFamily="34" charset="0"/>
              </a:rPr>
              <a:t>davidschachter@gmail.com                                                                                                                                                            https://davidschachter.com</a:t>
            </a:r>
          </a:p>
        </p:txBody>
      </p:sp>
    </p:spTree>
  </p:cSld>
  <p:clrMapOvr>
    <a:masterClrMapping/>
  </p:clrMapOvr>
  <p:transition>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699804"/>
            <a:ext cx="6324600" cy="2472396"/>
          </a:xfrm>
        </p:spPr>
        <p:txBody>
          <a:bodyPr>
            <a:normAutofit/>
          </a:bodyPr>
          <a:lstStyle/>
          <a:p>
            <a:pPr algn="l"/>
            <a:r>
              <a:rPr lang="en-US" dirty="0" smtClean="0"/>
              <a:t>For each of hundreds of questions, evaluate 500 different ways to analyze the data by taking random samples of that data. The data  for each question is large, up to hundreds of millions of rows.</a:t>
            </a:r>
          </a:p>
        </p:txBody>
      </p:sp>
      <p:sp>
        <p:nvSpPr>
          <p:cNvPr id="2" name="Title 1"/>
          <p:cNvSpPr>
            <a:spLocks noGrp="1"/>
          </p:cNvSpPr>
          <p:nvPr>
            <p:ph type="ctrTitle"/>
          </p:nvPr>
        </p:nvSpPr>
        <p:spPr/>
        <p:txBody>
          <a:bodyPr>
            <a:noAutofit/>
          </a:bodyPr>
          <a:lstStyle/>
          <a:p>
            <a:r>
              <a:rPr lang="en-US" sz="9600" b="1" dirty="0" smtClean="0"/>
              <a:t>Report Tool</a:t>
            </a:r>
            <a:endParaRPr lang="en-US" sz="9600" b="1" dirty="0"/>
          </a:p>
        </p:txBody>
      </p:sp>
      <p:sp>
        <p:nvSpPr>
          <p:cNvPr id="4" name="TextBox 3"/>
          <p:cNvSpPr txBox="1"/>
          <p:nvPr/>
        </p:nvSpPr>
        <p:spPr>
          <a:xfrm>
            <a:off x="33647" y="6651584"/>
            <a:ext cx="9199954" cy="253916"/>
          </a:xfrm>
          <a:prstGeom prst="rect">
            <a:avLst/>
          </a:prstGeom>
          <a:noFill/>
        </p:spPr>
        <p:txBody>
          <a:bodyPr wrap="none" rtlCol="0">
            <a:spAutoFit/>
          </a:bodyPr>
          <a:lstStyle/>
          <a:p>
            <a:r>
              <a:rPr lang="en-US" sz="1050" dirty="0" smtClean="0">
                <a:solidFill>
                  <a:schemeClr val="tx1">
                    <a:lumMod val="75000"/>
                  </a:schemeClr>
                </a:solidFill>
                <a:latin typeface="Arial" pitchFamily="34" charset="0"/>
                <a:cs typeface="Arial" pitchFamily="34" charset="0"/>
              </a:rPr>
              <a:t>davidschachter@gmail.com                                                                                                                                                            https://davidschachter.com</a:t>
            </a:r>
          </a:p>
        </p:txBody>
      </p:sp>
    </p:spTree>
    <p:extLst>
      <p:ext uri="{BB962C8B-B14F-4D97-AF65-F5344CB8AC3E}">
        <p14:creationId xmlns:p14="http://schemas.microsoft.com/office/powerpoint/2010/main" val="2539388076"/>
      </p:ext>
    </p:extLst>
  </p:cSld>
  <p:clrMapOvr>
    <a:masterClrMapping/>
  </p:clrMapOvr>
  <p:transition>
    <p:randomBar dir="ver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8800" b="1" dirty="0" smtClean="0"/>
              <a:t>Why is Latency an Issue?</a:t>
            </a:r>
            <a:endParaRPr lang="en-US" sz="8800" b="1" dirty="0"/>
          </a:p>
        </p:txBody>
      </p:sp>
      <p:sp>
        <p:nvSpPr>
          <p:cNvPr id="4" name="Subtitle 3"/>
          <p:cNvSpPr>
            <a:spLocks noGrp="1"/>
          </p:cNvSpPr>
          <p:nvPr>
            <p:ph type="subTitle" idx="1"/>
          </p:nvPr>
        </p:nvSpPr>
        <p:spPr/>
        <p:txBody>
          <a:bodyPr/>
          <a:lstStyle/>
          <a:p>
            <a:endParaRPr lang="en-US" dirty="0"/>
          </a:p>
        </p:txBody>
      </p:sp>
      <p:sp>
        <p:nvSpPr>
          <p:cNvPr id="5" name="TextBox 4"/>
          <p:cNvSpPr txBox="1"/>
          <p:nvPr/>
        </p:nvSpPr>
        <p:spPr>
          <a:xfrm>
            <a:off x="33647" y="6651584"/>
            <a:ext cx="9199954" cy="253916"/>
          </a:xfrm>
          <a:prstGeom prst="rect">
            <a:avLst/>
          </a:prstGeom>
          <a:noFill/>
        </p:spPr>
        <p:txBody>
          <a:bodyPr wrap="none" rtlCol="0">
            <a:spAutoFit/>
          </a:bodyPr>
          <a:lstStyle/>
          <a:p>
            <a:r>
              <a:rPr lang="en-US" sz="1050" dirty="0" smtClean="0">
                <a:solidFill>
                  <a:schemeClr val="tx1">
                    <a:lumMod val="75000"/>
                  </a:schemeClr>
                </a:solidFill>
                <a:latin typeface="Arial" pitchFamily="34" charset="0"/>
                <a:cs typeface="Arial" pitchFamily="34" charset="0"/>
              </a:rPr>
              <a:t>davidschachter@gmail.com                                                                                                                                                            https://davidschachter.com</a:t>
            </a:r>
          </a:p>
        </p:txBody>
      </p:sp>
    </p:spTree>
  </p:cSld>
  <p:clrMapOvr>
    <a:masterClrMapping/>
  </p:clrMapOvr>
  <p:transition>
    <p:randomBar dir="ver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9600" b="1" dirty="0" smtClean="0"/>
              <a:t>Why?</a:t>
            </a:r>
            <a:endParaRPr lang="en-US" sz="9600" b="1" dirty="0"/>
          </a:p>
        </p:txBody>
      </p:sp>
      <p:sp>
        <p:nvSpPr>
          <p:cNvPr id="4" name="Subtitle 3"/>
          <p:cNvSpPr>
            <a:spLocks noGrp="1"/>
          </p:cNvSpPr>
          <p:nvPr>
            <p:ph type="subTitle" idx="1"/>
          </p:nvPr>
        </p:nvSpPr>
        <p:spPr/>
        <p:txBody>
          <a:bodyPr/>
          <a:lstStyle/>
          <a:p>
            <a:r>
              <a:rPr lang="en-US" dirty="0" smtClean="0"/>
              <a:t>(My Experience)</a:t>
            </a:r>
            <a:endParaRPr lang="en-US" dirty="0"/>
          </a:p>
        </p:txBody>
      </p:sp>
      <p:graphicFrame>
        <p:nvGraphicFramePr>
          <p:cNvPr id="6" name="Chart 5"/>
          <p:cNvGraphicFramePr>
            <a:graphicFrameLocks/>
          </p:cNvGraphicFramePr>
          <p:nvPr>
            <p:extLst>
              <p:ext uri="{D42A27DB-BD31-4B8C-83A1-F6EECF244321}">
                <p14:modId xmlns:p14="http://schemas.microsoft.com/office/powerpoint/2010/main" val="1803547380"/>
              </p:ext>
            </p:extLst>
          </p:nvPr>
        </p:nvGraphicFramePr>
        <p:xfrm>
          <a:off x="609600" y="685800"/>
          <a:ext cx="7848599" cy="54102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33647" y="6651584"/>
            <a:ext cx="9199954" cy="253916"/>
          </a:xfrm>
          <a:prstGeom prst="rect">
            <a:avLst/>
          </a:prstGeom>
          <a:noFill/>
        </p:spPr>
        <p:txBody>
          <a:bodyPr wrap="none" rtlCol="0">
            <a:spAutoFit/>
          </a:bodyPr>
          <a:lstStyle/>
          <a:p>
            <a:r>
              <a:rPr lang="en-US" sz="1050" dirty="0" smtClean="0">
                <a:solidFill>
                  <a:schemeClr val="tx1">
                    <a:lumMod val="75000"/>
                  </a:schemeClr>
                </a:solidFill>
                <a:latin typeface="Arial" pitchFamily="34" charset="0"/>
                <a:cs typeface="Arial" pitchFamily="34" charset="0"/>
              </a:rPr>
              <a:t>davidschachter@gmail.com                                                                                                                                                            https://davidschachter.com</a:t>
            </a:r>
          </a:p>
        </p:txBody>
      </p:sp>
    </p:spTree>
  </p:cSld>
  <p:clrMapOvr>
    <a:masterClrMapping/>
  </p:clrMapOvr>
  <p:transition>
    <p:randomBar dir="ver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7800" y="3707014"/>
            <a:ext cx="6553200" cy="2286000"/>
          </a:xfrm>
        </p:spPr>
        <p:txBody>
          <a:bodyPr>
            <a:noAutofit/>
          </a:bodyPr>
          <a:lstStyle/>
          <a:p>
            <a:pPr marL="457200" indent="-457200" algn="l">
              <a:buFont typeface="+mj-lt"/>
              <a:buAutoNum type="arabicPeriod"/>
            </a:pPr>
            <a:r>
              <a:rPr lang="en-US" sz="2000" dirty="0" smtClean="0"/>
              <a:t>RAM is not “Random Access Memory”</a:t>
            </a:r>
          </a:p>
          <a:p>
            <a:pPr lvl="2" indent="-457200" algn="l"/>
            <a:r>
              <a:rPr lang="en-US" sz="2200" dirty="0" smtClean="0"/>
              <a:t>Avoid reads, esp. random reads, and all writes</a:t>
            </a:r>
          </a:p>
          <a:p>
            <a:pPr lvl="2" indent="-457200" algn="l"/>
            <a:r>
              <a:rPr lang="en-US" sz="2200" dirty="0" smtClean="0"/>
              <a:t>Access vectors in L1D cache-friendly blocks</a:t>
            </a:r>
          </a:p>
          <a:p>
            <a:pPr marL="457200" indent="-457200" algn="l">
              <a:buFont typeface="+mj-lt"/>
              <a:buAutoNum type="arabicPeriod"/>
            </a:pPr>
            <a:r>
              <a:rPr lang="en-US" sz="2000" dirty="0" smtClean="0"/>
              <a:t>Use HW primitives (</a:t>
            </a:r>
            <a:r>
              <a:rPr lang="en-US" sz="2000" dirty="0" err="1" smtClean="0"/>
              <a:t>int</a:t>
            </a:r>
            <a:r>
              <a:rPr lang="en-US" sz="2000" dirty="0" smtClean="0"/>
              <a:t>, float), not VM </a:t>
            </a:r>
            <a:r>
              <a:rPr lang="en-US" sz="2000" i="1" dirty="0" err="1" smtClean="0"/>
              <a:t>fuzzballs</a:t>
            </a:r>
            <a:endParaRPr lang="en-US" sz="2000" i="1" dirty="0" smtClean="0"/>
          </a:p>
          <a:p>
            <a:pPr marL="457200" indent="-457200" algn="l">
              <a:buFont typeface="+mj-lt"/>
              <a:buAutoNum type="arabicPeriod"/>
            </a:pPr>
            <a:r>
              <a:rPr lang="en-US" sz="2000" dirty="0" smtClean="0"/>
              <a:t>Write OOO/cache-friendly code, typically in C</a:t>
            </a:r>
          </a:p>
          <a:p>
            <a:pPr marL="457200" indent="-457200" algn="l">
              <a:buFont typeface="+mj-lt"/>
              <a:buAutoNum type="arabicPeriod"/>
            </a:pPr>
            <a:r>
              <a:rPr lang="en-US" sz="2000" dirty="0" smtClean="0"/>
              <a:t>Touch the big data exactly once</a:t>
            </a:r>
            <a:endParaRPr lang="en-US" sz="2000" dirty="0"/>
          </a:p>
        </p:txBody>
      </p:sp>
      <p:sp>
        <p:nvSpPr>
          <p:cNvPr id="2" name="Title 1"/>
          <p:cNvSpPr>
            <a:spLocks noGrp="1"/>
          </p:cNvSpPr>
          <p:nvPr>
            <p:ph type="ctrTitle"/>
          </p:nvPr>
        </p:nvSpPr>
        <p:spPr/>
        <p:txBody>
          <a:bodyPr>
            <a:noAutofit/>
          </a:bodyPr>
          <a:lstStyle/>
          <a:p>
            <a:r>
              <a:rPr lang="en-US" sz="9600" b="1" dirty="0" smtClean="0"/>
              <a:t>RAM/OOO Summary</a:t>
            </a:r>
            <a:endParaRPr lang="en-US" sz="9600" b="1" dirty="0"/>
          </a:p>
        </p:txBody>
      </p:sp>
      <p:sp>
        <p:nvSpPr>
          <p:cNvPr id="4" name="TextBox 3"/>
          <p:cNvSpPr txBox="1"/>
          <p:nvPr/>
        </p:nvSpPr>
        <p:spPr>
          <a:xfrm>
            <a:off x="33647" y="6651584"/>
            <a:ext cx="9199954" cy="253916"/>
          </a:xfrm>
          <a:prstGeom prst="rect">
            <a:avLst/>
          </a:prstGeom>
          <a:noFill/>
        </p:spPr>
        <p:txBody>
          <a:bodyPr wrap="none" rtlCol="0">
            <a:spAutoFit/>
          </a:bodyPr>
          <a:lstStyle/>
          <a:p>
            <a:r>
              <a:rPr lang="en-US" sz="1050" dirty="0" smtClean="0">
                <a:solidFill>
                  <a:schemeClr val="tx1">
                    <a:lumMod val="75000"/>
                  </a:schemeClr>
                </a:solidFill>
                <a:latin typeface="Arial" pitchFamily="34" charset="0"/>
                <a:cs typeface="Arial" pitchFamily="34" charset="0"/>
              </a:rPr>
              <a:t>davidschachter@gmail.com                                                                                                                                                            https://davidschachter.com</a:t>
            </a:r>
          </a:p>
        </p:txBody>
      </p:sp>
    </p:spTree>
  </p:cSld>
  <p:clrMapOvr>
    <a:masterClrMapping/>
  </p:clrMapOvr>
  <p:transition>
    <p:randomBar dir="ver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699804"/>
            <a:ext cx="8305800" cy="2015196"/>
          </a:xfrm>
        </p:spPr>
        <p:txBody>
          <a:bodyPr>
            <a:normAutofit/>
          </a:bodyPr>
          <a:lstStyle/>
          <a:p>
            <a:r>
              <a:rPr lang="en-US" dirty="0" smtClean="0"/>
              <a:t>100X Faster = 100X Fewer Servers</a:t>
            </a:r>
          </a:p>
          <a:p>
            <a:r>
              <a:rPr lang="en-US" dirty="0" smtClean="0"/>
              <a:t>$300k/mo </a:t>
            </a:r>
            <a:r>
              <a:rPr lang="en-US" dirty="0" smtClean="0">
                <a:sym typeface="Wingdings" pitchFamily="2" charset="2"/>
              </a:rPr>
              <a:t> $3k/</a:t>
            </a:r>
            <a:r>
              <a:rPr lang="en-US" dirty="0" err="1" smtClean="0">
                <a:sym typeface="Wingdings" pitchFamily="2" charset="2"/>
              </a:rPr>
              <a:t>mo</a:t>
            </a:r>
            <a:r>
              <a:rPr lang="en-US" dirty="0" smtClean="0">
                <a:sym typeface="Wingdings" pitchFamily="2" charset="2"/>
              </a:rPr>
              <a:t>?</a:t>
            </a:r>
          </a:p>
          <a:p>
            <a:r>
              <a:rPr lang="en-US" dirty="0" smtClean="0">
                <a:sym typeface="Wingdings" pitchFamily="2" charset="2"/>
              </a:rPr>
              <a:t>Lower </a:t>
            </a:r>
            <a:r>
              <a:rPr lang="en-US" dirty="0" err="1" smtClean="0">
                <a:sym typeface="Wingdings" pitchFamily="2" charset="2"/>
              </a:rPr>
              <a:t>CapEx</a:t>
            </a:r>
            <a:r>
              <a:rPr lang="en-US" dirty="0" smtClean="0">
                <a:sym typeface="Wingdings" pitchFamily="2" charset="2"/>
              </a:rPr>
              <a:t>, </a:t>
            </a:r>
            <a:r>
              <a:rPr lang="en-US" dirty="0" err="1" smtClean="0">
                <a:sym typeface="Wingdings" pitchFamily="2" charset="2"/>
              </a:rPr>
              <a:t>OpEx</a:t>
            </a:r>
            <a:r>
              <a:rPr lang="en-US" dirty="0" smtClean="0">
                <a:sym typeface="Wingdings" pitchFamily="2" charset="2"/>
              </a:rPr>
              <a:t>, and CO</a:t>
            </a:r>
            <a:r>
              <a:rPr lang="en-US" sz="3200" baseline="30000" dirty="0" smtClean="0">
                <a:sym typeface="Wingdings" pitchFamily="2" charset="2"/>
              </a:rPr>
              <a:t>2</a:t>
            </a:r>
          </a:p>
        </p:txBody>
      </p:sp>
      <p:sp>
        <p:nvSpPr>
          <p:cNvPr id="2" name="Title 1"/>
          <p:cNvSpPr>
            <a:spLocks noGrp="1"/>
          </p:cNvSpPr>
          <p:nvPr>
            <p:ph type="ctrTitle"/>
          </p:nvPr>
        </p:nvSpPr>
        <p:spPr/>
        <p:txBody>
          <a:bodyPr>
            <a:noAutofit/>
          </a:bodyPr>
          <a:lstStyle/>
          <a:p>
            <a:r>
              <a:rPr lang="en-US" sz="9600" b="1" dirty="0" smtClean="0"/>
              <a:t>Speed has Value</a:t>
            </a:r>
            <a:endParaRPr lang="en-US" sz="9600" b="1" dirty="0"/>
          </a:p>
        </p:txBody>
      </p:sp>
      <p:sp>
        <p:nvSpPr>
          <p:cNvPr id="4" name="TextBox 3"/>
          <p:cNvSpPr txBox="1"/>
          <p:nvPr/>
        </p:nvSpPr>
        <p:spPr>
          <a:xfrm>
            <a:off x="33647" y="6651584"/>
            <a:ext cx="9199954" cy="253916"/>
          </a:xfrm>
          <a:prstGeom prst="rect">
            <a:avLst/>
          </a:prstGeom>
          <a:noFill/>
        </p:spPr>
        <p:txBody>
          <a:bodyPr wrap="none" rtlCol="0">
            <a:spAutoFit/>
          </a:bodyPr>
          <a:lstStyle/>
          <a:p>
            <a:r>
              <a:rPr lang="en-US" sz="1050" dirty="0" smtClean="0">
                <a:solidFill>
                  <a:schemeClr val="tx1">
                    <a:lumMod val="75000"/>
                  </a:schemeClr>
                </a:solidFill>
                <a:latin typeface="Arial" pitchFamily="34" charset="0"/>
                <a:cs typeface="Arial" pitchFamily="34" charset="0"/>
              </a:rPr>
              <a:t>davidschachter@gmail.com                                                                                                                                                            https://davidschachter.com</a:t>
            </a:r>
          </a:p>
        </p:txBody>
      </p:sp>
    </p:spTree>
  </p:cSld>
  <p:clrMapOvr>
    <a:masterClrMapping/>
  </p:clrMapOvr>
  <p:transition>
    <p:randomBar dir="ver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343400" y="3699804"/>
            <a:ext cx="4419600" cy="2700996"/>
          </a:xfrm>
        </p:spPr>
        <p:txBody>
          <a:bodyPr/>
          <a:lstStyle/>
          <a:p>
            <a:pPr algn="l"/>
            <a:r>
              <a:rPr lang="en-US" dirty="0" smtClean="0"/>
              <a:t>Cluster management is hard.</a:t>
            </a:r>
          </a:p>
          <a:p>
            <a:pPr algn="l"/>
            <a:r>
              <a:rPr lang="en-US" dirty="0" smtClean="0"/>
              <a:t>We have proven this.</a:t>
            </a:r>
          </a:p>
          <a:p>
            <a:pPr marL="457200" indent="-457200" algn="l">
              <a:buFont typeface="+mj-lt"/>
              <a:buAutoNum type="arabicPeriod"/>
            </a:pPr>
            <a:r>
              <a:rPr lang="en-US" sz="1800" dirty="0" smtClean="0">
                <a:solidFill>
                  <a:schemeClr val="bg1"/>
                </a:solidFill>
                <a:latin typeface="Arial" pitchFamily="34" charset="0"/>
                <a:cs typeface="Arial" pitchFamily="34" charset="0"/>
                <a:sym typeface="Wingdings" pitchFamily="2" charset="2"/>
              </a:rPr>
              <a:t>OOD </a:t>
            </a:r>
            <a:r>
              <a:rPr lang="en-US" sz="1800" dirty="0" err="1" smtClean="0">
                <a:solidFill>
                  <a:schemeClr val="bg1"/>
                </a:solidFill>
                <a:latin typeface="Arial" pitchFamily="34" charset="0"/>
                <a:cs typeface="Arial" pitchFamily="34" charset="0"/>
                <a:sym typeface="Wingdings" pitchFamily="2" charset="2"/>
              </a:rPr>
              <a:t>config</a:t>
            </a:r>
            <a:r>
              <a:rPr lang="en-US" sz="1800" dirty="0" smtClean="0">
                <a:solidFill>
                  <a:schemeClr val="bg1"/>
                </a:solidFill>
                <a:latin typeface="Arial" pitchFamily="34" charset="0"/>
                <a:cs typeface="Arial" pitchFamily="34" charset="0"/>
                <a:sym typeface="Wingdings" pitchFamily="2" charset="2"/>
              </a:rPr>
              <a:t> files  Data loss</a:t>
            </a:r>
          </a:p>
          <a:p>
            <a:pPr marL="457200" indent="-457200" algn="l">
              <a:buFont typeface="+mj-lt"/>
              <a:buAutoNum type="arabicPeriod"/>
            </a:pPr>
            <a:r>
              <a:rPr lang="en-US" sz="1800" dirty="0" smtClean="0">
                <a:solidFill>
                  <a:schemeClr val="bg1"/>
                </a:solidFill>
                <a:latin typeface="Arial" pitchFamily="34" charset="0"/>
                <a:cs typeface="Arial" pitchFamily="34" charset="0"/>
                <a:sym typeface="Wingdings" pitchFamily="2" charset="2"/>
              </a:rPr>
              <a:t>OOD SW  Slow crash recovery</a:t>
            </a:r>
          </a:p>
          <a:p>
            <a:pPr marL="457200" indent="-457200" algn="l">
              <a:buFont typeface="+mj-lt"/>
              <a:buAutoNum type="arabicPeriod"/>
            </a:pPr>
            <a:r>
              <a:rPr lang="en-US" sz="1800" dirty="0" smtClean="0">
                <a:solidFill>
                  <a:schemeClr val="bg1"/>
                </a:solidFill>
                <a:latin typeface="Arial" pitchFamily="34" charset="0"/>
                <a:cs typeface="Arial" pitchFamily="34" charset="0"/>
                <a:sym typeface="Wingdings" pitchFamily="2" charset="2"/>
              </a:rPr>
              <a:t>Sprawl  Bad security</a:t>
            </a:r>
          </a:p>
          <a:p>
            <a:pPr marL="457200" indent="-457200" algn="l">
              <a:buFont typeface="+mj-lt"/>
              <a:buAutoNum type="arabicPeriod"/>
            </a:pPr>
            <a:r>
              <a:rPr lang="en-US" sz="1800" dirty="0" smtClean="0">
                <a:solidFill>
                  <a:schemeClr val="bg1"/>
                </a:solidFill>
                <a:latin typeface="Arial" pitchFamily="34" charset="0"/>
                <a:cs typeface="Arial" pitchFamily="34" charset="0"/>
                <a:sym typeface="Wingdings" pitchFamily="2" charset="2"/>
              </a:rPr>
              <a:t>Complexity  Late data, reruns</a:t>
            </a:r>
          </a:p>
          <a:p>
            <a:pPr marL="457200" indent="-457200" algn="l">
              <a:buFont typeface="+mj-lt"/>
              <a:buAutoNum type="arabicPeriod"/>
            </a:pPr>
            <a:r>
              <a:rPr lang="en-US" sz="1800" dirty="0" smtClean="0">
                <a:solidFill>
                  <a:schemeClr val="bg1"/>
                </a:solidFill>
                <a:latin typeface="Arial" pitchFamily="34" charset="0"/>
                <a:cs typeface="Arial" pitchFamily="34" charset="0"/>
                <a:sym typeface="Wingdings" pitchFamily="2" charset="2"/>
              </a:rPr>
              <a:t>Cluster DBMS  Low speed</a:t>
            </a:r>
            <a:endParaRPr lang="en-US" sz="1800" dirty="0" smtClean="0">
              <a:solidFill>
                <a:schemeClr val="bg1"/>
              </a:solidFill>
              <a:latin typeface="Arial" pitchFamily="34" charset="0"/>
              <a:cs typeface="Arial" pitchFamily="34" charset="0"/>
            </a:endParaRPr>
          </a:p>
          <a:p>
            <a:pPr algn="l"/>
            <a:endParaRPr lang="en-US" dirty="0"/>
          </a:p>
        </p:txBody>
      </p:sp>
      <p:sp>
        <p:nvSpPr>
          <p:cNvPr id="2" name="Title 1"/>
          <p:cNvSpPr>
            <a:spLocks noGrp="1"/>
          </p:cNvSpPr>
          <p:nvPr>
            <p:ph type="ctrTitle"/>
          </p:nvPr>
        </p:nvSpPr>
        <p:spPr/>
        <p:txBody>
          <a:bodyPr>
            <a:noAutofit/>
          </a:bodyPr>
          <a:lstStyle/>
          <a:p>
            <a:r>
              <a:rPr lang="en-US" sz="9600" b="1" dirty="0" smtClean="0"/>
              <a:t>Clusters are Hard</a:t>
            </a:r>
            <a:endParaRPr lang="en-US" sz="9600" b="1" dirty="0"/>
          </a:p>
        </p:txBody>
      </p:sp>
      <p:pic>
        <p:nvPicPr>
          <p:cNvPr id="1026" name="Picture 2" descr="C:\Users\dschachter\AppData\Local\Temp\20120511_165257.jpg"/>
          <p:cNvPicPr>
            <a:picLocks noChangeAspect="1" noChangeArrowheads="1"/>
          </p:cNvPicPr>
          <p:nvPr/>
        </p:nvPicPr>
        <p:blipFill>
          <a:blip r:embed="rId3" cstate="print"/>
          <a:srcRect/>
          <a:stretch>
            <a:fillRect/>
          </a:stretch>
        </p:blipFill>
        <p:spPr bwMode="auto">
          <a:xfrm>
            <a:off x="502920" y="3691890"/>
            <a:ext cx="3611880" cy="2708910"/>
          </a:xfrm>
          <a:prstGeom prst="rect">
            <a:avLst/>
          </a:prstGeom>
          <a:noFill/>
        </p:spPr>
      </p:pic>
      <p:sp>
        <p:nvSpPr>
          <p:cNvPr id="5" name="TextBox 4"/>
          <p:cNvSpPr txBox="1"/>
          <p:nvPr/>
        </p:nvSpPr>
        <p:spPr>
          <a:xfrm>
            <a:off x="33647" y="6651584"/>
            <a:ext cx="9199954" cy="253916"/>
          </a:xfrm>
          <a:prstGeom prst="rect">
            <a:avLst/>
          </a:prstGeom>
          <a:noFill/>
        </p:spPr>
        <p:txBody>
          <a:bodyPr wrap="none" rtlCol="0">
            <a:spAutoFit/>
          </a:bodyPr>
          <a:lstStyle/>
          <a:p>
            <a:r>
              <a:rPr lang="en-US" sz="1050" dirty="0" smtClean="0">
                <a:solidFill>
                  <a:schemeClr val="tx1">
                    <a:lumMod val="75000"/>
                  </a:schemeClr>
                </a:solidFill>
                <a:latin typeface="Arial" pitchFamily="34" charset="0"/>
                <a:cs typeface="Arial" pitchFamily="34" charset="0"/>
              </a:rPr>
              <a:t>davidschachter@gmail.com                                                                                                                                                            https://davidschachter.com</a:t>
            </a:r>
          </a:p>
        </p:txBody>
      </p:sp>
    </p:spTree>
  </p:cSld>
  <p:clrMapOvr>
    <a:masterClrMapping/>
  </p:clrMapOvr>
  <p:transition>
    <p:randomBar dir="vert"/>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python_1.jpg"/>
          <p:cNvPicPr>
            <a:picLocks noGrp="1" noChangeAspect="1"/>
          </p:cNvPicPr>
          <p:nvPr>
            <p:ph idx="1"/>
          </p:nvPr>
        </p:nvPicPr>
        <p:blipFill>
          <a:blip r:embed="rId3" cstate="print"/>
          <a:stretch>
            <a:fillRect/>
          </a:stretch>
        </p:blipFill>
        <p:spPr>
          <a:xfrm>
            <a:off x="1714500" y="1746250"/>
            <a:ext cx="5715000" cy="4127500"/>
          </a:xfrm>
          <a:effectLst>
            <a:softEdge rad="38100"/>
          </a:effectLst>
        </p:spPr>
      </p:pic>
      <p:sp>
        <p:nvSpPr>
          <p:cNvPr id="2" name="Title 1"/>
          <p:cNvSpPr>
            <a:spLocks noGrp="1"/>
          </p:cNvSpPr>
          <p:nvPr>
            <p:ph type="title"/>
          </p:nvPr>
        </p:nvSpPr>
        <p:spPr/>
        <p:txBody>
          <a:bodyPr>
            <a:normAutofit/>
          </a:bodyPr>
          <a:lstStyle/>
          <a:p>
            <a:r>
              <a:rPr lang="en-US" b="1" dirty="0" smtClean="0"/>
              <a:t>Batching: A Pig in a Python</a:t>
            </a:r>
            <a:endParaRPr lang="en-US" b="1" dirty="0"/>
          </a:p>
        </p:txBody>
      </p:sp>
      <p:sp>
        <p:nvSpPr>
          <p:cNvPr id="7" name="Title 1"/>
          <p:cNvSpPr txBox="1">
            <a:spLocks/>
          </p:cNvSpPr>
          <p:nvPr/>
        </p:nvSpPr>
        <p:spPr>
          <a:xfrm>
            <a:off x="533400" y="5638800"/>
            <a:ext cx="8229600" cy="1143000"/>
          </a:xfrm>
          <a:prstGeom prst="rect">
            <a:avLst/>
          </a:prstGeom>
        </p:spPr>
        <p:txBody>
          <a:bodyPr vert="horz" lIns="91440" tIns="45720" rIns="91440" bIns="45720" rtlCol="0" anchor="ctr">
            <a:normAutofit/>
          </a:bodyPr>
          <a:lstStyle/>
          <a:p>
            <a:pPr lvl="0" algn="ctr">
              <a:spcBef>
                <a:spcPct val="0"/>
              </a:spcBef>
            </a:pPr>
            <a:r>
              <a:rPr kumimoji="0" lang="en-US" sz="800" i="0" u="none" strike="noStrike" kern="1200" cap="none" spc="0" normalizeH="0" baseline="0" noProof="0" dirty="0" smtClean="0">
                <a:ln>
                  <a:noFill/>
                </a:ln>
                <a:solidFill>
                  <a:schemeClr val="tx1"/>
                </a:solidFill>
                <a:effectLst/>
                <a:uLnTx/>
                <a:uFillTx/>
                <a:latin typeface="+mj-lt"/>
                <a:ea typeface="+mj-ea"/>
                <a:cs typeface="+mj-cs"/>
              </a:rPr>
              <a:t>Source: </a:t>
            </a:r>
            <a:r>
              <a:rPr lang="en-US" sz="800" dirty="0" smtClean="0">
                <a:hlinkClick r:id="rId4"/>
              </a:rPr>
              <a:t>http://fractalbox.files.wordpress.com/2009/06/python_1.jpg</a:t>
            </a:r>
            <a:endParaRPr kumimoji="0" lang="en-US" sz="800" i="0" u="none" strike="noStrike" kern="1200" cap="none" spc="0" normalizeH="0" baseline="0" noProof="0" dirty="0">
              <a:ln>
                <a:noFill/>
              </a:ln>
              <a:solidFill>
                <a:schemeClr val="tx1"/>
              </a:solidFill>
              <a:effectLst/>
              <a:uLnTx/>
              <a:uFillTx/>
              <a:latin typeface="+mj-lt"/>
              <a:ea typeface="+mj-ea"/>
              <a:cs typeface="+mj-cs"/>
            </a:endParaRPr>
          </a:p>
        </p:txBody>
      </p:sp>
      <p:sp>
        <p:nvSpPr>
          <p:cNvPr id="8" name="TextBox 7"/>
          <p:cNvSpPr txBox="1"/>
          <p:nvPr/>
        </p:nvSpPr>
        <p:spPr>
          <a:xfrm>
            <a:off x="33647" y="6651584"/>
            <a:ext cx="9199954" cy="253916"/>
          </a:xfrm>
          <a:prstGeom prst="rect">
            <a:avLst/>
          </a:prstGeom>
          <a:noFill/>
        </p:spPr>
        <p:txBody>
          <a:bodyPr wrap="none" rtlCol="0">
            <a:spAutoFit/>
          </a:bodyPr>
          <a:lstStyle/>
          <a:p>
            <a:r>
              <a:rPr lang="en-US" sz="1050" dirty="0" smtClean="0">
                <a:solidFill>
                  <a:schemeClr val="tx1">
                    <a:lumMod val="75000"/>
                  </a:schemeClr>
                </a:solidFill>
                <a:latin typeface="Arial" pitchFamily="34" charset="0"/>
                <a:cs typeface="Arial" pitchFamily="34" charset="0"/>
              </a:rPr>
              <a:t>davidschachter@gmail.com                                                                                                                                                            https://davidschachter.com</a:t>
            </a:r>
          </a:p>
        </p:txBody>
      </p:sp>
    </p:spTree>
  </p:cSld>
  <p:clrMapOvr>
    <a:masterClrMapping/>
  </p:clrMapOvr>
  <p:transition>
    <p:randomBar dir="vert"/>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python_1.jpg"/>
          <p:cNvPicPr>
            <a:picLocks noGrp="1" noChangeAspect="1"/>
          </p:cNvPicPr>
          <p:nvPr>
            <p:ph idx="1"/>
          </p:nvPr>
        </p:nvPicPr>
        <p:blipFill>
          <a:blip r:embed="rId3" cstate="print">
            <a:extLst>
              <a:ext uri="{BEBA8EAE-BF5A-486C-A8C5-ECC9F3942E4B}">
                <a14:imgProps xmlns:a14="http://schemas.microsoft.com/office/drawing/2010/main">
                  <a14:imgLayer r:embed="rId4">
                    <a14:imgEffect>
                      <a14:sharpenSoften amount="-35000"/>
                    </a14:imgEffect>
                    <a14:imgEffect>
                      <a14:brightnessContrast contrast="-72000"/>
                    </a14:imgEffect>
                  </a14:imgLayer>
                </a14:imgProps>
              </a:ext>
            </a:extLst>
          </a:blip>
          <a:stretch>
            <a:fillRect/>
          </a:stretch>
        </p:blipFill>
        <p:spPr>
          <a:xfrm>
            <a:off x="1714500" y="1746250"/>
            <a:ext cx="5715000" cy="4127500"/>
          </a:xfrm>
          <a:prstGeom prst="rect">
            <a:avLst/>
          </a:prstGeom>
          <a:ln>
            <a:noFill/>
          </a:ln>
          <a:effectLst>
            <a:outerShdw blurRad="292100" dist="139700" dir="2700000" algn="tl" rotWithShape="0">
              <a:srgbClr val="333333">
                <a:alpha val="65000"/>
              </a:srgbClr>
            </a:outerShdw>
            <a:softEdge rad="38100"/>
          </a:effectLst>
        </p:spPr>
      </p:pic>
      <p:sp>
        <p:nvSpPr>
          <p:cNvPr id="2" name="Title 1"/>
          <p:cNvSpPr>
            <a:spLocks noGrp="1"/>
          </p:cNvSpPr>
          <p:nvPr>
            <p:ph type="title"/>
          </p:nvPr>
        </p:nvSpPr>
        <p:spPr/>
        <p:txBody>
          <a:bodyPr>
            <a:normAutofit/>
          </a:bodyPr>
          <a:lstStyle/>
          <a:p>
            <a:r>
              <a:rPr lang="en-US" b="1" dirty="0" smtClean="0"/>
              <a:t>Batching: A Pig in a Python</a:t>
            </a:r>
            <a:endParaRPr lang="en-US" b="1" dirty="0"/>
          </a:p>
        </p:txBody>
      </p:sp>
      <p:sp>
        <p:nvSpPr>
          <p:cNvPr id="7" name="Title 1"/>
          <p:cNvSpPr txBox="1">
            <a:spLocks/>
          </p:cNvSpPr>
          <p:nvPr/>
        </p:nvSpPr>
        <p:spPr>
          <a:xfrm>
            <a:off x="533400" y="5638800"/>
            <a:ext cx="8229600" cy="1143000"/>
          </a:xfrm>
          <a:prstGeom prst="rect">
            <a:avLst/>
          </a:prstGeom>
        </p:spPr>
        <p:txBody>
          <a:bodyPr vert="horz" lIns="91440" tIns="45720" rIns="91440" bIns="45720" rtlCol="0" anchor="ctr">
            <a:normAutofit/>
          </a:bodyPr>
          <a:lstStyle/>
          <a:p>
            <a:pPr lvl="0" algn="ctr">
              <a:spcBef>
                <a:spcPct val="0"/>
              </a:spcBef>
            </a:pPr>
            <a:r>
              <a:rPr kumimoji="0" lang="en-US" sz="800" i="0" u="none" strike="noStrike" kern="1200" cap="none" spc="0" normalizeH="0" baseline="0" noProof="0" dirty="0" smtClean="0">
                <a:ln>
                  <a:noFill/>
                </a:ln>
                <a:solidFill>
                  <a:schemeClr val="tx1"/>
                </a:solidFill>
                <a:effectLst/>
                <a:uLnTx/>
                <a:uFillTx/>
                <a:latin typeface="+mj-lt"/>
                <a:ea typeface="+mj-ea"/>
                <a:cs typeface="+mj-cs"/>
              </a:rPr>
              <a:t>Source: </a:t>
            </a:r>
            <a:r>
              <a:rPr lang="en-US" sz="800" dirty="0" smtClean="0">
                <a:hlinkClick r:id="rId5"/>
              </a:rPr>
              <a:t>http://fractalbox.files.wordpress.com/2009/06/python_1.jpg</a:t>
            </a:r>
            <a:endParaRPr kumimoji="0" lang="en-US" sz="800" i="0" u="none" strike="noStrike" kern="1200" cap="none" spc="0" normalizeH="0" baseline="0" noProof="0" dirty="0">
              <a:ln>
                <a:noFill/>
              </a:ln>
              <a:solidFill>
                <a:schemeClr val="tx1"/>
              </a:solidFill>
              <a:effectLst/>
              <a:uLnTx/>
              <a:uFillTx/>
              <a:latin typeface="+mj-lt"/>
              <a:ea typeface="+mj-ea"/>
              <a:cs typeface="+mj-cs"/>
            </a:endParaRPr>
          </a:p>
        </p:txBody>
      </p:sp>
      <p:sp>
        <p:nvSpPr>
          <p:cNvPr id="6" name="Subtitle 2"/>
          <p:cNvSpPr txBox="1">
            <a:spLocks/>
          </p:cNvSpPr>
          <p:nvPr/>
        </p:nvSpPr>
        <p:spPr>
          <a:xfrm>
            <a:off x="762000" y="1524000"/>
            <a:ext cx="7696200" cy="4800600"/>
          </a:xfrm>
          <a:prstGeom prst="rect">
            <a:avLst/>
          </a:prstGeom>
        </p:spPr>
        <p:txBody>
          <a:bodyPr vert="horz">
            <a:norm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r>
              <a:rPr lang="en-US" dirty="0" smtClean="0"/>
              <a:t>Jobs that fail silently result in angry customers</a:t>
            </a:r>
          </a:p>
          <a:p>
            <a:r>
              <a:rPr lang="en-US" dirty="0" smtClean="0"/>
              <a:t>Jobs that fail loudly result in 3 am phone calls</a:t>
            </a:r>
          </a:p>
          <a:p>
            <a:r>
              <a:rPr lang="en-US" dirty="0" smtClean="0"/>
              <a:t>More servers are needed to compensate for the restricted run-time of the batch window</a:t>
            </a:r>
          </a:p>
          <a:p>
            <a:r>
              <a:rPr lang="en-US" dirty="0" smtClean="0"/>
              <a:t>Batch jobs add latency, resulting in worse decisions</a:t>
            </a:r>
          </a:p>
        </p:txBody>
      </p:sp>
      <p:sp>
        <p:nvSpPr>
          <p:cNvPr id="9" name="TextBox 8"/>
          <p:cNvSpPr txBox="1"/>
          <p:nvPr/>
        </p:nvSpPr>
        <p:spPr>
          <a:xfrm>
            <a:off x="33647" y="6651584"/>
            <a:ext cx="9199954" cy="253916"/>
          </a:xfrm>
          <a:prstGeom prst="rect">
            <a:avLst/>
          </a:prstGeom>
          <a:noFill/>
        </p:spPr>
        <p:txBody>
          <a:bodyPr wrap="none" rtlCol="0">
            <a:spAutoFit/>
          </a:bodyPr>
          <a:lstStyle/>
          <a:p>
            <a:r>
              <a:rPr lang="en-US" sz="1050" dirty="0" smtClean="0">
                <a:solidFill>
                  <a:schemeClr val="tx1">
                    <a:lumMod val="75000"/>
                  </a:schemeClr>
                </a:solidFill>
                <a:latin typeface="Arial" pitchFamily="34" charset="0"/>
                <a:cs typeface="Arial" pitchFamily="34" charset="0"/>
              </a:rPr>
              <a:t>davidschachter@gmail.com                                                                                                                                                            https://davidschachter.com</a:t>
            </a:r>
          </a:p>
        </p:txBody>
      </p:sp>
    </p:spTree>
    <p:extLst>
      <p:ext uri="{BB962C8B-B14F-4D97-AF65-F5344CB8AC3E}">
        <p14:creationId xmlns:p14="http://schemas.microsoft.com/office/powerpoint/2010/main" val="8189496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3886200"/>
            <a:ext cx="9144000" cy="1752600"/>
          </a:xfrm>
        </p:spPr>
        <p:txBody>
          <a:bodyPr>
            <a:normAutofit fontScale="92500" lnSpcReduction="20000"/>
          </a:bodyPr>
          <a:lstStyle/>
          <a:p>
            <a:r>
              <a:rPr lang="en-US" dirty="0" smtClean="0"/>
              <a:t>Fast code is cheap code.</a:t>
            </a:r>
          </a:p>
          <a:p>
            <a:r>
              <a:rPr lang="en-US" dirty="0" smtClean="0"/>
              <a:t>Understand and unleash your machine. It is incredibly fast.</a:t>
            </a:r>
          </a:p>
          <a:p>
            <a:r>
              <a:rPr lang="en-US" dirty="0" smtClean="0"/>
              <a:t>Speed up your code first. </a:t>
            </a:r>
            <a:r>
              <a:rPr lang="en-US" dirty="0" err="1" smtClean="0"/>
              <a:t>Clusterize</a:t>
            </a:r>
            <a:r>
              <a:rPr lang="en-US" dirty="0" smtClean="0"/>
              <a:t> as a last resort</a:t>
            </a:r>
            <a:r>
              <a:rPr lang="en-US" dirty="0"/>
              <a:t>.</a:t>
            </a:r>
            <a:endParaRPr lang="en-US" dirty="0" smtClean="0"/>
          </a:p>
          <a:p>
            <a:r>
              <a:rPr lang="en-US" dirty="0" smtClean="0"/>
              <a:t>If your business is real-time, your software should be, too.</a:t>
            </a:r>
          </a:p>
          <a:p>
            <a:r>
              <a:rPr lang="en-US" dirty="0" smtClean="0"/>
              <a:t>Make sure your </a:t>
            </a:r>
            <a:r>
              <a:rPr lang="en-US" dirty="0"/>
              <a:t>tools </a:t>
            </a:r>
            <a:r>
              <a:rPr lang="en-US" dirty="0" smtClean="0"/>
              <a:t>are working correctly.</a:t>
            </a:r>
            <a:endParaRPr lang="en-US" dirty="0"/>
          </a:p>
        </p:txBody>
      </p:sp>
      <p:sp>
        <p:nvSpPr>
          <p:cNvPr id="2" name="Title 1"/>
          <p:cNvSpPr>
            <a:spLocks noGrp="1"/>
          </p:cNvSpPr>
          <p:nvPr>
            <p:ph type="ctrTitle"/>
          </p:nvPr>
        </p:nvSpPr>
        <p:spPr/>
        <p:txBody>
          <a:bodyPr>
            <a:noAutofit/>
          </a:bodyPr>
          <a:lstStyle/>
          <a:p>
            <a:r>
              <a:rPr lang="en-US" sz="9600" b="1" dirty="0" smtClean="0"/>
              <a:t>Summary</a:t>
            </a:r>
            <a:endParaRPr lang="en-US" sz="9600" b="1" dirty="0"/>
          </a:p>
        </p:txBody>
      </p:sp>
      <p:sp>
        <p:nvSpPr>
          <p:cNvPr id="4" name="TextBox 3"/>
          <p:cNvSpPr txBox="1"/>
          <p:nvPr/>
        </p:nvSpPr>
        <p:spPr>
          <a:xfrm>
            <a:off x="33647" y="6651584"/>
            <a:ext cx="9199954" cy="253916"/>
          </a:xfrm>
          <a:prstGeom prst="rect">
            <a:avLst/>
          </a:prstGeom>
          <a:noFill/>
        </p:spPr>
        <p:txBody>
          <a:bodyPr wrap="none" rtlCol="0">
            <a:spAutoFit/>
          </a:bodyPr>
          <a:lstStyle/>
          <a:p>
            <a:r>
              <a:rPr lang="en-US" sz="1050" dirty="0" smtClean="0">
                <a:solidFill>
                  <a:schemeClr val="tx1">
                    <a:lumMod val="75000"/>
                  </a:schemeClr>
                </a:solidFill>
                <a:latin typeface="Arial" pitchFamily="34" charset="0"/>
                <a:cs typeface="Arial" pitchFamily="34" charset="0"/>
              </a:rPr>
              <a:t>davidschachter@gmail.com                                                                                                                                                            https://davidschachter.com</a:t>
            </a:r>
          </a:p>
        </p:txBody>
      </p:sp>
    </p:spTree>
  </p:cSld>
  <p:clrMapOvr>
    <a:masterClrMapping/>
  </p:clrMapOvr>
  <p:transition>
    <p:randomBar dir="vert"/>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7800" y="3707014"/>
            <a:ext cx="6553200" cy="2286000"/>
          </a:xfrm>
        </p:spPr>
        <p:txBody>
          <a:bodyPr>
            <a:noAutofit/>
          </a:bodyPr>
          <a:lstStyle/>
          <a:p>
            <a:pPr marL="457200" indent="-457200" algn="l"/>
            <a:r>
              <a:rPr lang="en-US" sz="2000" dirty="0" smtClean="0"/>
              <a:t>40 year emphasis on productivity at what cost?</a:t>
            </a:r>
          </a:p>
        </p:txBody>
      </p:sp>
      <p:sp>
        <p:nvSpPr>
          <p:cNvPr id="2" name="Title 1"/>
          <p:cNvSpPr>
            <a:spLocks noGrp="1"/>
          </p:cNvSpPr>
          <p:nvPr>
            <p:ph type="ctrTitle"/>
          </p:nvPr>
        </p:nvSpPr>
        <p:spPr/>
        <p:txBody>
          <a:bodyPr>
            <a:noAutofit/>
          </a:bodyPr>
          <a:lstStyle/>
          <a:p>
            <a:r>
              <a:rPr lang="en-US" sz="9600" b="1" dirty="0" smtClean="0"/>
              <a:t>One More Thing…</a:t>
            </a:r>
            <a:endParaRPr lang="en-US" sz="9600" b="1" dirty="0"/>
          </a:p>
        </p:txBody>
      </p:sp>
      <p:sp>
        <p:nvSpPr>
          <p:cNvPr id="4" name="TextBox 3"/>
          <p:cNvSpPr txBox="1"/>
          <p:nvPr/>
        </p:nvSpPr>
        <p:spPr>
          <a:xfrm>
            <a:off x="33647" y="6651584"/>
            <a:ext cx="9199954" cy="253916"/>
          </a:xfrm>
          <a:prstGeom prst="rect">
            <a:avLst/>
          </a:prstGeom>
          <a:noFill/>
        </p:spPr>
        <p:txBody>
          <a:bodyPr wrap="none" rtlCol="0">
            <a:spAutoFit/>
          </a:bodyPr>
          <a:lstStyle/>
          <a:p>
            <a:r>
              <a:rPr lang="en-US" sz="1050" dirty="0" smtClean="0">
                <a:solidFill>
                  <a:schemeClr val="tx1">
                    <a:lumMod val="75000"/>
                  </a:schemeClr>
                </a:solidFill>
                <a:latin typeface="Arial" pitchFamily="34" charset="0"/>
                <a:cs typeface="Arial" pitchFamily="34" charset="0"/>
              </a:rPr>
              <a:t>davidschachter@gmail.com                                                                                                                                                            https://davidschachter.com</a:t>
            </a:r>
          </a:p>
        </p:txBody>
      </p:sp>
    </p:spTree>
  </p:cSld>
  <p:clrMapOvr>
    <a:masterClrMapping/>
  </p:clrMapOvr>
  <p:transition>
    <p:randomBar dir="vert"/>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7800" y="3707014"/>
            <a:ext cx="6553200" cy="2286000"/>
          </a:xfrm>
        </p:spPr>
        <p:txBody>
          <a:bodyPr>
            <a:noAutofit/>
          </a:bodyPr>
          <a:lstStyle/>
          <a:p>
            <a:pPr marL="457200" indent="-457200" algn="l"/>
            <a:r>
              <a:rPr lang="en-US" sz="2000" dirty="0" smtClean="0"/>
              <a:t>40 year emphasis on productivity at what cost?</a:t>
            </a:r>
          </a:p>
          <a:p>
            <a:pPr marL="914400" lvl="1" indent="-457200" algn="l">
              <a:buFont typeface="Arial" pitchFamily="34" charset="0"/>
              <a:buChar char="•"/>
            </a:pPr>
            <a:r>
              <a:rPr lang="en-US" sz="1800" dirty="0" smtClean="0">
                <a:solidFill>
                  <a:schemeClr val="tx1"/>
                </a:solidFill>
              </a:rPr>
              <a:t>“Programmer productivity is 7-12 lines per day.”</a:t>
            </a:r>
          </a:p>
          <a:p>
            <a:pPr marL="914400" lvl="1" indent="-457200" algn="l">
              <a:buFont typeface="Arial" pitchFamily="34" charset="0"/>
              <a:buChar char="•"/>
            </a:pPr>
            <a:r>
              <a:rPr lang="en-US" sz="1800" dirty="0" smtClean="0"/>
              <a:t>Assembler </a:t>
            </a:r>
            <a:r>
              <a:rPr lang="en-US" sz="1800" dirty="0" smtClean="0">
                <a:sym typeface="Wingdings" pitchFamily="2" charset="2"/>
              </a:rPr>
              <a:t> Compiler  OOP  VM (Dynamic)</a:t>
            </a:r>
          </a:p>
          <a:p>
            <a:pPr marL="914400" lvl="1" indent="-457200" algn="l">
              <a:buFont typeface="Arial" pitchFamily="34" charset="0"/>
              <a:buChar char="•"/>
            </a:pPr>
            <a:r>
              <a:rPr lang="en-US" sz="1800" dirty="0" smtClean="0">
                <a:sym typeface="Wingdings" pitchFamily="2" charset="2"/>
              </a:rPr>
              <a:t>Bare metal  Batch OS  Time sharing  Hypervisor</a:t>
            </a:r>
          </a:p>
          <a:p>
            <a:pPr marL="914400" lvl="1" indent="-457200" algn="l">
              <a:buFont typeface="Arial" pitchFamily="34" charset="0"/>
              <a:buChar char="•"/>
            </a:pPr>
            <a:r>
              <a:rPr lang="en-US" sz="1800" dirty="0" smtClean="0">
                <a:sym typeface="Wingdings" pitchFamily="2" charset="2"/>
              </a:rPr>
              <a:t>No tools  </a:t>
            </a:r>
            <a:r>
              <a:rPr lang="en-US" sz="1800" dirty="0" err="1" smtClean="0">
                <a:latin typeface="Courier New" pitchFamily="49" charset="0"/>
                <a:cs typeface="Courier New" pitchFamily="49" charset="0"/>
                <a:sym typeface="Wingdings" pitchFamily="2" charset="2"/>
              </a:rPr>
              <a:t>ed</a:t>
            </a:r>
            <a:r>
              <a:rPr lang="en-US" sz="1800" dirty="0" smtClean="0">
                <a:sym typeface="Wingdings" pitchFamily="2" charset="2"/>
              </a:rPr>
              <a:t>, </a:t>
            </a:r>
            <a:r>
              <a:rPr lang="en-US" sz="1800" dirty="0" smtClean="0">
                <a:latin typeface="Courier New" pitchFamily="49" charset="0"/>
                <a:cs typeface="Courier New" pitchFamily="49" charset="0"/>
                <a:sym typeface="Wingdings" pitchFamily="2" charset="2"/>
              </a:rPr>
              <a:t>lint</a:t>
            </a:r>
            <a:r>
              <a:rPr lang="en-US" sz="1800" dirty="0" smtClean="0">
                <a:sym typeface="Wingdings" pitchFamily="2" charset="2"/>
              </a:rPr>
              <a:t>, </a:t>
            </a:r>
            <a:r>
              <a:rPr lang="en-US" sz="1800" dirty="0" err="1" smtClean="0">
                <a:latin typeface="Courier New" pitchFamily="49" charset="0"/>
                <a:cs typeface="Courier New" pitchFamily="49" charset="0"/>
                <a:sym typeface="Wingdings" pitchFamily="2" charset="2"/>
              </a:rPr>
              <a:t>db</a:t>
            </a:r>
            <a:r>
              <a:rPr lang="en-US" sz="1800" dirty="0" smtClean="0">
                <a:sym typeface="Wingdings" pitchFamily="2" charset="2"/>
              </a:rPr>
              <a:t>, </a:t>
            </a:r>
            <a:r>
              <a:rPr lang="en-US" sz="1800" dirty="0" err="1" smtClean="0">
                <a:latin typeface="Courier New" pitchFamily="49" charset="0"/>
                <a:cs typeface="Courier New" pitchFamily="49" charset="0"/>
                <a:sym typeface="Wingdings" pitchFamily="2" charset="2"/>
              </a:rPr>
              <a:t>sccs</a:t>
            </a:r>
            <a:r>
              <a:rPr lang="en-US" sz="1800" dirty="0" smtClean="0">
                <a:sym typeface="Wingdings" pitchFamily="2" charset="2"/>
              </a:rPr>
              <a:t>  CASE tools</a:t>
            </a:r>
          </a:p>
          <a:p>
            <a:pPr marL="457200" indent="-457200" algn="l"/>
            <a:r>
              <a:rPr lang="en-US" sz="2000" dirty="0" smtClean="0"/>
              <a:t>Efficient code is a competitive advantage</a:t>
            </a:r>
          </a:p>
        </p:txBody>
      </p:sp>
      <p:sp>
        <p:nvSpPr>
          <p:cNvPr id="2" name="Title 1"/>
          <p:cNvSpPr>
            <a:spLocks noGrp="1"/>
          </p:cNvSpPr>
          <p:nvPr>
            <p:ph type="ctrTitle"/>
          </p:nvPr>
        </p:nvSpPr>
        <p:spPr/>
        <p:txBody>
          <a:bodyPr>
            <a:noAutofit/>
          </a:bodyPr>
          <a:lstStyle/>
          <a:p>
            <a:r>
              <a:rPr lang="en-US" sz="9600" b="1" dirty="0" smtClean="0"/>
              <a:t>One More Thing…</a:t>
            </a:r>
            <a:endParaRPr lang="en-US" sz="9600" b="1" dirty="0"/>
          </a:p>
        </p:txBody>
      </p:sp>
      <p:sp>
        <p:nvSpPr>
          <p:cNvPr id="4" name="TextBox 3"/>
          <p:cNvSpPr txBox="1"/>
          <p:nvPr/>
        </p:nvSpPr>
        <p:spPr>
          <a:xfrm>
            <a:off x="33647" y="6651584"/>
            <a:ext cx="9199954" cy="253916"/>
          </a:xfrm>
          <a:prstGeom prst="rect">
            <a:avLst/>
          </a:prstGeom>
          <a:noFill/>
        </p:spPr>
        <p:txBody>
          <a:bodyPr wrap="none" rtlCol="0">
            <a:spAutoFit/>
          </a:bodyPr>
          <a:lstStyle/>
          <a:p>
            <a:r>
              <a:rPr lang="en-US" sz="1050" dirty="0" smtClean="0">
                <a:solidFill>
                  <a:schemeClr val="tx1">
                    <a:lumMod val="75000"/>
                  </a:schemeClr>
                </a:solidFill>
                <a:latin typeface="Arial" pitchFamily="34" charset="0"/>
                <a:cs typeface="Arial" pitchFamily="34" charset="0"/>
              </a:rPr>
              <a:t>davidschachter@gmail.com                                                                                                                                                            https://davidschachter.com</a:t>
            </a:r>
          </a:p>
        </p:txBody>
      </p:sp>
    </p:spTree>
  </p:cSld>
  <p:clrMapOvr>
    <a:masterClrMapping/>
  </p:clrMapOvr>
  <p:transition>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7800" y="3699804"/>
            <a:ext cx="6248400" cy="2167596"/>
          </a:xfrm>
        </p:spPr>
        <p:txBody>
          <a:bodyPr>
            <a:normAutofit/>
          </a:bodyPr>
          <a:lstStyle/>
          <a:p>
            <a:pPr algn="l"/>
            <a:r>
              <a:rPr lang="en-US" dirty="0" smtClean="0"/>
              <a:t>Gave accurate results but took 19 hours for a subset of the processing, conflicting with 4.5 hour  batch window.</a:t>
            </a:r>
          </a:p>
        </p:txBody>
      </p:sp>
      <p:sp>
        <p:nvSpPr>
          <p:cNvPr id="2" name="Title 1"/>
          <p:cNvSpPr>
            <a:spLocks noGrp="1"/>
          </p:cNvSpPr>
          <p:nvPr>
            <p:ph type="ctrTitle"/>
          </p:nvPr>
        </p:nvSpPr>
        <p:spPr/>
        <p:txBody>
          <a:bodyPr>
            <a:noAutofit/>
          </a:bodyPr>
          <a:lstStyle/>
          <a:p>
            <a:r>
              <a:rPr lang="en-US" sz="9600" b="1" dirty="0" smtClean="0"/>
              <a:t>Feb. 2011 Prototype</a:t>
            </a:r>
            <a:endParaRPr lang="en-US" sz="9600" b="1" dirty="0"/>
          </a:p>
        </p:txBody>
      </p:sp>
      <p:sp>
        <p:nvSpPr>
          <p:cNvPr id="4" name="TextBox 3"/>
          <p:cNvSpPr txBox="1"/>
          <p:nvPr/>
        </p:nvSpPr>
        <p:spPr>
          <a:xfrm>
            <a:off x="33647" y="6651584"/>
            <a:ext cx="9199954" cy="253916"/>
          </a:xfrm>
          <a:prstGeom prst="rect">
            <a:avLst/>
          </a:prstGeom>
          <a:noFill/>
        </p:spPr>
        <p:txBody>
          <a:bodyPr wrap="none" rtlCol="0">
            <a:spAutoFit/>
          </a:bodyPr>
          <a:lstStyle/>
          <a:p>
            <a:r>
              <a:rPr lang="en-US" sz="1050" dirty="0" smtClean="0">
                <a:solidFill>
                  <a:schemeClr val="tx1">
                    <a:lumMod val="75000"/>
                  </a:schemeClr>
                </a:solidFill>
                <a:latin typeface="Arial" pitchFamily="34" charset="0"/>
                <a:cs typeface="Arial" pitchFamily="34" charset="0"/>
              </a:rPr>
              <a:t>davidschachter@gmail.com                                                                                                                                                            https://davidschachter.com</a:t>
            </a:r>
          </a:p>
        </p:txBody>
      </p:sp>
    </p:spTree>
  </p:cSld>
  <p:clrMapOvr>
    <a:masterClrMapping/>
  </p:clrMapOvr>
  <p:transition>
    <p:randomBar dir="vert"/>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Thank you</a:t>
            </a:r>
            <a:endParaRPr lang="en-US" dirty="0"/>
          </a:p>
        </p:txBody>
      </p:sp>
      <p:sp>
        <p:nvSpPr>
          <p:cNvPr id="2" name="Title 1"/>
          <p:cNvSpPr>
            <a:spLocks noGrp="1"/>
          </p:cNvSpPr>
          <p:nvPr>
            <p:ph type="ctrTitle"/>
          </p:nvPr>
        </p:nvSpPr>
        <p:spPr/>
        <p:txBody>
          <a:bodyPr>
            <a:noAutofit/>
          </a:bodyPr>
          <a:lstStyle/>
          <a:p>
            <a:r>
              <a:rPr lang="en-US" sz="5400" b="1" dirty="0" smtClean="0"/>
              <a:t>Scalability is For Suckers.</a:t>
            </a:r>
            <a:br>
              <a:rPr lang="en-US" sz="5400" b="1" dirty="0" smtClean="0"/>
            </a:br>
            <a:r>
              <a:rPr lang="en-US" sz="5400" b="1" dirty="0" smtClean="0"/>
              <a:t>Performance is King.</a:t>
            </a:r>
            <a:endParaRPr lang="en-US" sz="5400" b="1" dirty="0"/>
          </a:p>
        </p:txBody>
      </p:sp>
      <p:sp>
        <p:nvSpPr>
          <p:cNvPr id="4" name="TextBox 3"/>
          <p:cNvSpPr txBox="1"/>
          <p:nvPr/>
        </p:nvSpPr>
        <p:spPr>
          <a:xfrm>
            <a:off x="33647" y="6651584"/>
            <a:ext cx="9199954" cy="253916"/>
          </a:xfrm>
          <a:prstGeom prst="rect">
            <a:avLst/>
          </a:prstGeom>
          <a:noFill/>
        </p:spPr>
        <p:txBody>
          <a:bodyPr wrap="none" rtlCol="0">
            <a:spAutoFit/>
          </a:bodyPr>
          <a:lstStyle/>
          <a:p>
            <a:r>
              <a:rPr lang="en-US" sz="1050" dirty="0" smtClean="0">
                <a:solidFill>
                  <a:schemeClr val="tx1">
                    <a:lumMod val="75000"/>
                  </a:schemeClr>
                </a:solidFill>
                <a:latin typeface="Arial" pitchFamily="34" charset="0"/>
                <a:cs typeface="Arial" pitchFamily="34" charset="0"/>
              </a:rPr>
              <a:t>davidschachter@gmail.com                                                                                                                                                            https://davidschachter.com</a:t>
            </a:r>
          </a:p>
        </p:txBody>
      </p:sp>
    </p:spTree>
  </p:cSld>
  <p:clrMapOvr>
    <a:masterClrMapping/>
  </p:clrMapOvr>
  <p:transition>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9600" b="1" dirty="0" smtClean="0">
                <a:ea typeface="ＭＳ Ｐゴシック" pitchFamily="34" charset="-128"/>
              </a:rPr>
              <a:t>Increasing Data Volume</a:t>
            </a:r>
            <a:endParaRPr lang="en-US" sz="9600" b="1" dirty="0"/>
          </a:p>
        </p:txBody>
      </p:sp>
      <p:graphicFrame>
        <p:nvGraphicFramePr>
          <p:cNvPr id="4" name="Chart 3"/>
          <p:cNvGraphicFramePr/>
          <p:nvPr>
            <p:extLst>
              <p:ext uri="{D42A27DB-BD31-4B8C-83A1-F6EECF244321}">
                <p14:modId xmlns:p14="http://schemas.microsoft.com/office/powerpoint/2010/main" val="2778207708"/>
              </p:ext>
            </p:extLst>
          </p:nvPr>
        </p:nvGraphicFramePr>
        <p:xfrm>
          <a:off x="685800" y="3657600"/>
          <a:ext cx="7696200" cy="25908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33647" y="6651584"/>
            <a:ext cx="9199954" cy="253916"/>
          </a:xfrm>
          <a:prstGeom prst="rect">
            <a:avLst/>
          </a:prstGeom>
          <a:noFill/>
        </p:spPr>
        <p:txBody>
          <a:bodyPr wrap="none" rtlCol="0">
            <a:spAutoFit/>
          </a:bodyPr>
          <a:lstStyle/>
          <a:p>
            <a:r>
              <a:rPr lang="en-US" sz="1050" dirty="0" smtClean="0">
                <a:solidFill>
                  <a:schemeClr val="tx1">
                    <a:lumMod val="75000"/>
                  </a:schemeClr>
                </a:solidFill>
                <a:latin typeface="Arial" pitchFamily="34" charset="0"/>
                <a:cs typeface="Arial" pitchFamily="34" charset="0"/>
              </a:rPr>
              <a:t>davidschachter@gmail.com                                                                                                                                                            https://davidschachter.com</a:t>
            </a:r>
          </a:p>
        </p:txBody>
      </p:sp>
    </p:spTree>
  </p:cSld>
  <p:clrMapOvr>
    <a:masterClrMapping/>
  </p:clrMapOvr>
  <p:transition>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24000"/>
            <a:ext cx="8305800" cy="4572000"/>
          </a:xfrm>
        </p:spPr>
        <p:txBody>
          <a:bodyPr>
            <a:normAutofit/>
          </a:bodyPr>
          <a:lstStyle/>
          <a:p>
            <a:pPr>
              <a:spcBef>
                <a:spcPts val="0"/>
              </a:spcBef>
              <a:buNone/>
            </a:pPr>
            <a:r>
              <a:rPr lang="en-US" sz="2000" dirty="0" smtClean="0">
                <a:latin typeface="Courier New" pitchFamily="49" charset="0"/>
                <a:cs typeface="Courier New" pitchFamily="49" charset="0"/>
              </a:rPr>
              <a:t>jobs = </a:t>
            </a:r>
            <a:r>
              <a:rPr lang="en-US" sz="2000" dirty="0" err="1" smtClean="0">
                <a:latin typeface="Courier New" pitchFamily="49" charset="0"/>
                <a:cs typeface="Courier New" pitchFamily="49" charset="0"/>
              </a:rPr>
              <a:t>cursor.execute</a:t>
            </a:r>
            <a:r>
              <a:rPr lang="en-US" sz="2000" dirty="0" smtClean="0">
                <a:latin typeface="Courier New" pitchFamily="49" charset="0"/>
                <a:cs typeface="Courier New" pitchFamily="49" charset="0"/>
              </a:rPr>
              <a:t>(JOBS_SQL)</a:t>
            </a:r>
          </a:p>
          <a:p>
            <a:pPr>
              <a:spcBef>
                <a:spcPts val="0"/>
              </a:spcBef>
              <a:buNone/>
            </a:pPr>
            <a:r>
              <a:rPr lang="en-US" sz="2000" b="1" dirty="0" smtClean="0">
                <a:solidFill>
                  <a:srgbClr val="FF0000"/>
                </a:solidFill>
                <a:latin typeface="Courier New" pitchFamily="49" charset="0"/>
                <a:cs typeface="Courier New" pitchFamily="49" charset="0"/>
              </a:rPr>
              <a:t>for job in jobs: </a:t>
            </a:r>
            <a:r>
              <a:rPr lang="en-US" sz="2000" b="1" i="1" dirty="0" smtClean="0">
                <a:solidFill>
                  <a:srgbClr val="FF0000"/>
                </a:solidFill>
                <a:latin typeface="Courier New" pitchFamily="49" charset="0"/>
                <a:cs typeface="Courier New" pitchFamily="49" charset="0"/>
              </a:rPr>
              <a:t># Outer loop: hundreds of jobs</a:t>
            </a:r>
          </a:p>
          <a:p>
            <a:pPr>
              <a:spcBef>
                <a:spcPts val="0"/>
              </a:spcBef>
              <a:buNone/>
            </a:pPr>
            <a:r>
              <a:rPr lang="en-US" sz="2000" dirty="0" smtClean="0">
                <a:latin typeface="Courier New" pitchFamily="49" charset="0"/>
                <a:cs typeface="Courier New" pitchFamily="49" charset="0"/>
              </a:rPr>
              <a:t>  rows = </a:t>
            </a:r>
            <a:r>
              <a:rPr lang="en-US" sz="2000" dirty="0" err="1" smtClean="0">
                <a:latin typeface="Courier New" pitchFamily="49" charset="0"/>
                <a:cs typeface="Courier New" pitchFamily="49" charset="0"/>
              </a:rPr>
              <a:t>cursor.execute</a:t>
            </a:r>
            <a:r>
              <a:rPr lang="en-US" sz="2000" dirty="0" smtClean="0">
                <a:latin typeface="Courier New" pitchFamily="49" charset="0"/>
                <a:cs typeface="Courier New" pitchFamily="49" charset="0"/>
              </a:rPr>
              <a:t>(DATA_SQL % job)</a:t>
            </a:r>
          </a:p>
          <a:p>
            <a:pPr>
              <a:spcBef>
                <a:spcPts val="0"/>
              </a:spcBef>
              <a:buNone/>
            </a:pPr>
            <a:r>
              <a:rPr lang="en-US" sz="2000" dirty="0" smtClean="0">
                <a:latin typeface="Courier New" pitchFamily="49" charset="0"/>
                <a:cs typeface="Courier New" pitchFamily="49" charset="0"/>
              </a:rPr>
              <a:t>  data = </a:t>
            </a:r>
            <a:r>
              <a:rPr lang="en-US" sz="2000" dirty="0" err="1" smtClean="0">
                <a:latin typeface="Courier New" pitchFamily="49" charset="0"/>
                <a:cs typeface="Courier New" pitchFamily="49" charset="0"/>
              </a:rPr>
              <a:t>numpy.array</a:t>
            </a:r>
            <a:r>
              <a:rPr lang="en-US" sz="2000" dirty="0" smtClean="0">
                <a:latin typeface="Courier New" pitchFamily="49" charset="0"/>
                <a:cs typeface="Courier New" pitchFamily="49" charset="0"/>
              </a:rPr>
              <a:t>(rows)</a:t>
            </a:r>
          </a:p>
          <a:p>
            <a:pPr>
              <a:spcBef>
                <a:spcPts val="0"/>
              </a:spcBef>
              <a:buNone/>
            </a:pPr>
            <a:r>
              <a:rPr lang="en-US" sz="2000" dirty="0" smtClean="0">
                <a:latin typeface="Courier New" pitchFamily="49" charset="0"/>
                <a:cs typeface="Courier New" pitchFamily="49" charset="0"/>
              </a:rPr>
              <a:t>  </a:t>
            </a:r>
            <a:r>
              <a:rPr lang="en-US" sz="2000" b="1" dirty="0" smtClean="0">
                <a:solidFill>
                  <a:srgbClr val="00B0F0"/>
                </a:solidFill>
                <a:latin typeface="Courier New" pitchFamily="49" charset="0"/>
                <a:cs typeface="Courier New" pitchFamily="49" charset="0"/>
              </a:rPr>
              <a:t>for </a:t>
            </a:r>
            <a:r>
              <a:rPr lang="en-US" sz="2000" b="1" dirty="0" err="1" smtClean="0">
                <a:solidFill>
                  <a:srgbClr val="00B0F0"/>
                </a:solidFill>
                <a:latin typeface="Courier New" pitchFamily="49" charset="0"/>
                <a:cs typeface="Courier New" pitchFamily="49" charset="0"/>
              </a:rPr>
              <a:t>i</a:t>
            </a:r>
            <a:r>
              <a:rPr lang="en-US" sz="2000" b="1" dirty="0" smtClean="0">
                <a:solidFill>
                  <a:srgbClr val="00B0F0"/>
                </a:solidFill>
                <a:latin typeface="Courier New" pitchFamily="49" charset="0"/>
                <a:cs typeface="Courier New" pitchFamily="49" charset="0"/>
              </a:rPr>
              <a:t> in range(500): </a:t>
            </a:r>
            <a:r>
              <a:rPr lang="en-US" sz="2000" b="1" i="1" dirty="0" smtClean="0">
                <a:solidFill>
                  <a:srgbClr val="00B0F0"/>
                </a:solidFill>
                <a:latin typeface="Courier New" pitchFamily="49" charset="0"/>
                <a:cs typeface="Courier New" pitchFamily="49" charset="0"/>
              </a:rPr>
              <a:t># Middle loop: 500 samples</a:t>
            </a:r>
          </a:p>
          <a:p>
            <a:pPr>
              <a:spcBef>
                <a:spcPts val="0"/>
              </a:spcBef>
              <a:buNone/>
            </a:pP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resample_indices</a:t>
            </a:r>
            <a:r>
              <a:rPr lang="en-US" sz="2000" dirty="0" smtClean="0">
                <a:latin typeface="Courier New" pitchFamily="49" charset="0"/>
                <a:cs typeface="Courier New" pitchFamily="49" charset="0"/>
              </a:rPr>
              <a:t> = </a:t>
            </a:r>
            <a:r>
              <a:rPr lang="en-US" sz="2000" dirty="0" err="1" smtClean="0">
                <a:latin typeface="Courier New" pitchFamily="49" charset="0"/>
                <a:cs typeface="Courier New" pitchFamily="49" charset="0"/>
              </a:rPr>
              <a:t>random_array</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len</a:t>
            </a:r>
            <a:r>
              <a:rPr lang="en-US" sz="2000" dirty="0" smtClean="0">
                <a:latin typeface="Courier New" pitchFamily="49" charset="0"/>
                <a:cs typeface="Courier New" pitchFamily="49" charset="0"/>
              </a:rPr>
              <a:t>(data))</a:t>
            </a:r>
          </a:p>
          <a:p>
            <a:pPr>
              <a:spcBef>
                <a:spcPts val="0"/>
              </a:spcBef>
              <a:buNone/>
            </a:pPr>
            <a:r>
              <a:rPr lang="en-US" sz="2000" b="1" dirty="0" smtClean="0">
                <a:solidFill>
                  <a:srgbClr val="FFFF00"/>
                </a:solidFill>
                <a:latin typeface="Courier New" pitchFamily="49" charset="0"/>
                <a:cs typeface="Courier New" pitchFamily="49" charset="0"/>
              </a:rPr>
              <a:t>    </a:t>
            </a:r>
            <a:r>
              <a:rPr lang="en-US" sz="2000" b="1" i="1" dirty="0" smtClean="0">
                <a:solidFill>
                  <a:srgbClr val="FFFF00"/>
                </a:solidFill>
                <a:latin typeface="Courier New" pitchFamily="49" charset="0"/>
                <a:cs typeface="Courier New" pitchFamily="49" charset="0"/>
              </a:rPr>
              <a:t># Three inner loops: millions of rows</a:t>
            </a:r>
            <a:endParaRPr lang="en-US" sz="2000" i="1" dirty="0" smtClean="0">
              <a:latin typeface="Courier New" pitchFamily="49" charset="0"/>
              <a:cs typeface="Courier New" pitchFamily="49" charset="0"/>
            </a:endParaRPr>
          </a:p>
          <a:p>
            <a:pPr>
              <a:spcBef>
                <a:spcPts val="0"/>
              </a:spcBef>
              <a:buNone/>
            </a:pPr>
            <a:r>
              <a:rPr lang="en-US" sz="2000" dirty="0" smtClean="0">
                <a:latin typeface="Courier New" pitchFamily="49" charset="0"/>
                <a:cs typeface="Courier New" pitchFamily="49" charset="0"/>
              </a:rPr>
              <a:t>    </a:t>
            </a:r>
            <a:r>
              <a:rPr lang="en-US" sz="2000" b="1" dirty="0" err="1" smtClean="0">
                <a:solidFill>
                  <a:srgbClr val="FFFF00"/>
                </a:solidFill>
                <a:latin typeface="Courier New" pitchFamily="49" charset="0"/>
                <a:cs typeface="Courier New" pitchFamily="49" charset="0"/>
              </a:rPr>
              <a:t>new_data</a:t>
            </a:r>
            <a:r>
              <a:rPr lang="en-US" sz="2000" b="1" dirty="0" smtClean="0">
                <a:solidFill>
                  <a:srgbClr val="FFFF00"/>
                </a:solidFill>
                <a:latin typeface="Courier New" pitchFamily="49" charset="0"/>
                <a:cs typeface="Courier New" pitchFamily="49" charset="0"/>
              </a:rPr>
              <a:t> = data[</a:t>
            </a:r>
            <a:r>
              <a:rPr lang="en-US" sz="2000" b="1" dirty="0" err="1" smtClean="0">
                <a:solidFill>
                  <a:srgbClr val="FFFF00"/>
                </a:solidFill>
                <a:latin typeface="Courier New" pitchFamily="49" charset="0"/>
                <a:cs typeface="Courier New" pitchFamily="49" charset="0"/>
              </a:rPr>
              <a:t>resample_indices</a:t>
            </a:r>
            <a:r>
              <a:rPr lang="en-US" sz="2000" b="1" dirty="0" smtClean="0">
                <a:solidFill>
                  <a:srgbClr val="FFFF00"/>
                </a:solidFill>
                <a:latin typeface="Courier New" pitchFamily="49" charset="0"/>
                <a:cs typeface="Courier New" pitchFamily="49" charset="0"/>
              </a:rPr>
              <a:t>]</a:t>
            </a:r>
          </a:p>
          <a:p>
            <a:pPr>
              <a:spcBef>
                <a:spcPts val="0"/>
              </a:spcBef>
              <a:buNone/>
            </a:pPr>
            <a:endParaRPr lang="en-US" sz="2000" b="1" dirty="0" smtClean="0">
              <a:solidFill>
                <a:srgbClr val="FFFF00"/>
              </a:solidFill>
              <a:latin typeface="Courier New" pitchFamily="49" charset="0"/>
              <a:cs typeface="Courier New" pitchFamily="49" charset="0"/>
            </a:endParaRPr>
          </a:p>
          <a:p>
            <a:pPr>
              <a:spcBef>
                <a:spcPts val="0"/>
              </a:spcBef>
              <a:buNone/>
            </a:pPr>
            <a:r>
              <a:rPr lang="en-US" sz="2000" b="1" dirty="0" smtClean="0">
                <a:solidFill>
                  <a:srgbClr val="FFFF00"/>
                </a:solidFill>
                <a:latin typeface="Courier New" pitchFamily="49" charset="0"/>
                <a:cs typeface="Courier New" pitchFamily="49" charset="0"/>
              </a:rPr>
              <a:t>    </a:t>
            </a:r>
            <a:r>
              <a:rPr lang="en-US" sz="2000" b="1" dirty="0" err="1" smtClean="0">
                <a:solidFill>
                  <a:srgbClr val="FFFF00"/>
                </a:solidFill>
                <a:latin typeface="Courier New" pitchFamily="49" charset="0"/>
                <a:cs typeface="Courier New" pitchFamily="49" charset="0"/>
              </a:rPr>
              <a:t>sums_T</a:t>
            </a:r>
            <a:r>
              <a:rPr lang="en-US" sz="2000" b="1" dirty="0" smtClean="0">
                <a:solidFill>
                  <a:srgbClr val="FFFF00"/>
                </a:solidFill>
                <a:latin typeface="Courier New" pitchFamily="49" charset="0"/>
                <a:cs typeface="Courier New" pitchFamily="49" charset="0"/>
              </a:rPr>
              <a:t>[</a:t>
            </a:r>
            <a:r>
              <a:rPr lang="en-US" sz="2000" b="1" dirty="0" err="1" smtClean="0">
                <a:solidFill>
                  <a:srgbClr val="FFFF00"/>
                </a:solidFill>
                <a:latin typeface="Courier New" pitchFamily="49" charset="0"/>
                <a:cs typeface="Courier New" pitchFamily="49" charset="0"/>
              </a:rPr>
              <a:t>i</a:t>
            </a:r>
            <a:r>
              <a:rPr lang="en-US" sz="2000" b="1" dirty="0" smtClean="0">
                <a:solidFill>
                  <a:srgbClr val="FFFF00"/>
                </a:solidFill>
                <a:latin typeface="Courier New" pitchFamily="49" charset="0"/>
                <a:cs typeface="Courier New" pitchFamily="49" charset="0"/>
              </a:rPr>
              <a:t>] = numpy.sum(</a:t>
            </a:r>
            <a:r>
              <a:rPr lang="en-US" sz="2000" b="1" dirty="0" err="1" smtClean="0">
                <a:solidFill>
                  <a:srgbClr val="FFFF00"/>
                </a:solidFill>
                <a:latin typeface="Courier New" pitchFamily="49" charset="0"/>
                <a:cs typeface="Courier New" pitchFamily="49" charset="0"/>
              </a:rPr>
              <a:t>new_data</a:t>
            </a:r>
            <a:r>
              <a:rPr lang="en-US" sz="2000" b="1" dirty="0" smtClean="0">
                <a:solidFill>
                  <a:srgbClr val="FFFF00"/>
                </a:solidFill>
                <a:latin typeface="Courier New" pitchFamily="49" charset="0"/>
                <a:cs typeface="Courier New" pitchFamily="49" charset="0"/>
              </a:rPr>
              <a:t>[where  </a:t>
            </a:r>
            <a:r>
              <a:rPr lang="en-US" sz="2000" b="1" i="1" dirty="0" smtClean="0">
                <a:solidFill>
                  <a:srgbClr val="FFFF00"/>
                </a:solidFill>
                <a:latin typeface="Courier New" pitchFamily="49" charset="0"/>
                <a:cs typeface="Courier New" pitchFamily="49" charset="0"/>
              </a:rPr>
              <a:t>something</a:t>
            </a:r>
            <a:r>
              <a:rPr lang="en-US" sz="2000" b="1" dirty="0" smtClean="0">
                <a:solidFill>
                  <a:srgbClr val="FFFF00"/>
                </a:solidFill>
                <a:latin typeface="Courier New" pitchFamily="49" charset="0"/>
                <a:cs typeface="Courier New" pitchFamily="49" charset="0"/>
              </a:rPr>
              <a:t>])</a:t>
            </a:r>
          </a:p>
          <a:p>
            <a:pPr>
              <a:spcBef>
                <a:spcPts val="0"/>
              </a:spcBef>
              <a:buNone/>
            </a:pPr>
            <a:r>
              <a:rPr lang="en-US" sz="2000" b="1" dirty="0" smtClean="0">
                <a:solidFill>
                  <a:srgbClr val="FFFF00"/>
                </a:solidFill>
                <a:latin typeface="Courier New" pitchFamily="49" charset="0"/>
                <a:cs typeface="Courier New" pitchFamily="49" charset="0"/>
              </a:rPr>
              <a:t>    </a:t>
            </a:r>
            <a:r>
              <a:rPr lang="en-US" sz="2000" b="1" dirty="0" err="1" smtClean="0">
                <a:solidFill>
                  <a:srgbClr val="FFFF00"/>
                </a:solidFill>
                <a:latin typeface="Courier New" pitchFamily="49" charset="0"/>
                <a:cs typeface="Courier New" pitchFamily="49" charset="0"/>
              </a:rPr>
              <a:t>sums_F</a:t>
            </a:r>
            <a:r>
              <a:rPr lang="en-US" sz="2000" b="1" dirty="0" smtClean="0">
                <a:solidFill>
                  <a:srgbClr val="FFFF00"/>
                </a:solidFill>
                <a:latin typeface="Courier New" pitchFamily="49" charset="0"/>
                <a:cs typeface="Courier New" pitchFamily="49" charset="0"/>
              </a:rPr>
              <a:t>[</a:t>
            </a:r>
            <a:r>
              <a:rPr lang="en-US" sz="2000" b="1" dirty="0" err="1" smtClean="0">
                <a:solidFill>
                  <a:srgbClr val="FFFF00"/>
                </a:solidFill>
                <a:latin typeface="Courier New" pitchFamily="49" charset="0"/>
                <a:cs typeface="Courier New" pitchFamily="49" charset="0"/>
              </a:rPr>
              <a:t>i</a:t>
            </a:r>
            <a:r>
              <a:rPr lang="en-US" sz="2000" b="1" dirty="0" smtClean="0">
                <a:solidFill>
                  <a:srgbClr val="FFFF00"/>
                </a:solidFill>
                <a:latin typeface="Courier New" pitchFamily="49" charset="0"/>
                <a:cs typeface="Courier New" pitchFamily="49" charset="0"/>
              </a:rPr>
              <a:t>] = numpy.sum(</a:t>
            </a:r>
            <a:r>
              <a:rPr lang="en-US" sz="2000" b="1" dirty="0" err="1" smtClean="0">
                <a:solidFill>
                  <a:srgbClr val="FFFF00"/>
                </a:solidFill>
                <a:latin typeface="Courier New" pitchFamily="49" charset="0"/>
                <a:cs typeface="Courier New" pitchFamily="49" charset="0"/>
              </a:rPr>
              <a:t>new_data</a:t>
            </a:r>
            <a:r>
              <a:rPr lang="en-US" sz="2000" b="1" dirty="0" smtClean="0">
                <a:solidFill>
                  <a:srgbClr val="FFFF00"/>
                </a:solidFill>
                <a:latin typeface="Courier New" pitchFamily="49" charset="0"/>
                <a:cs typeface="Courier New" pitchFamily="49" charset="0"/>
              </a:rPr>
              <a:t>[where !</a:t>
            </a:r>
            <a:r>
              <a:rPr lang="en-US" sz="2000" b="1" i="1" dirty="0" smtClean="0">
                <a:solidFill>
                  <a:srgbClr val="FFFF00"/>
                </a:solidFill>
                <a:latin typeface="Courier New" pitchFamily="49" charset="0"/>
                <a:cs typeface="Courier New" pitchFamily="49" charset="0"/>
              </a:rPr>
              <a:t>something</a:t>
            </a:r>
            <a:r>
              <a:rPr lang="en-US" sz="2000" b="1" dirty="0" smtClean="0">
                <a:solidFill>
                  <a:srgbClr val="FFFF00"/>
                </a:solidFill>
                <a:latin typeface="Courier New" pitchFamily="49" charset="0"/>
                <a:cs typeface="Courier New" pitchFamily="49" charset="0"/>
              </a:rPr>
              <a:t>])</a:t>
            </a:r>
          </a:p>
          <a:p>
            <a:pPr>
              <a:spcBef>
                <a:spcPts val="0"/>
              </a:spcBef>
              <a:buNone/>
            </a:pPr>
            <a:endParaRPr lang="en-US" sz="2000" dirty="0" smtClean="0">
              <a:latin typeface="Courier New" pitchFamily="49" charset="0"/>
              <a:cs typeface="Courier New" pitchFamily="49" charset="0"/>
            </a:endParaRPr>
          </a:p>
          <a:p>
            <a:pPr>
              <a:spcBef>
                <a:spcPts val="0"/>
              </a:spcBef>
              <a:buNone/>
            </a:pP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cursor.insert</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generate_sql</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sums_T</a:t>
            </a:r>
            <a:r>
              <a:rPr lang="en-US" sz="2000" dirty="0" smtClean="0">
                <a:latin typeface="Courier New" pitchFamily="49" charset="0"/>
                <a:cs typeface="Courier New" pitchFamily="49" charset="0"/>
              </a:rPr>
              <a:t>))</a:t>
            </a:r>
          </a:p>
          <a:p>
            <a:pPr>
              <a:spcBef>
                <a:spcPts val="0"/>
              </a:spcBef>
              <a:buNone/>
            </a:pP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cursor.insert</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generate_sql</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sums_F</a:t>
            </a:r>
            <a:r>
              <a:rPr lang="en-US" sz="2000" dirty="0" smtClean="0">
                <a:latin typeface="Courier New" pitchFamily="49" charset="0"/>
                <a:cs typeface="Courier New" pitchFamily="49" charset="0"/>
              </a:rPr>
              <a:t>))</a:t>
            </a:r>
          </a:p>
          <a:p>
            <a:pPr>
              <a:spcBef>
                <a:spcPts val="0"/>
              </a:spcBef>
              <a:buNone/>
            </a:pPr>
            <a:endParaRPr lang="en-US" sz="2000" dirty="0">
              <a:latin typeface="Courier New" pitchFamily="49" charset="0"/>
              <a:cs typeface="Courier New" pitchFamily="49" charset="0"/>
            </a:endParaRPr>
          </a:p>
        </p:txBody>
      </p:sp>
      <p:sp>
        <p:nvSpPr>
          <p:cNvPr id="2" name="Title 1"/>
          <p:cNvSpPr>
            <a:spLocks noGrp="1"/>
          </p:cNvSpPr>
          <p:nvPr>
            <p:ph type="title"/>
          </p:nvPr>
        </p:nvSpPr>
        <p:spPr/>
        <p:txBody>
          <a:bodyPr/>
          <a:lstStyle/>
          <a:p>
            <a:r>
              <a:rPr lang="en-US" dirty="0" smtClean="0"/>
              <a:t>The Algorithm</a:t>
            </a:r>
            <a:endParaRPr lang="en-US" dirty="0"/>
          </a:p>
        </p:txBody>
      </p:sp>
      <p:sp>
        <p:nvSpPr>
          <p:cNvPr id="4" name="Line Callout 2 3"/>
          <p:cNvSpPr/>
          <p:nvPr/>
        </p:nvSpPr>
        <p:spPr>
          <a:xfrm>
            <a:off x="6019800" y="533400"/>
            <a:ext cx="2667000" cy="1219200"/>
          </a:xfrm>
          <a:prstGeom prst="borderCallout2">
            <a:avLst>
              <a:gd name="adj1" fmla="val 18750"/>
              <a:gd name="adj2" fmla="val -8333"/>
              <a:gd name="adj3" fmla="val 18750"/>
              <a:gd name="adj4" fmla="val -16667"/>
              <a:gd name="adj5" fmla="val 175500"/>
              <a:gd name="adj6" fmla="val -44992"/>
            </a:avLst>
          </a:prstGeom>
          <a:ln>
            <a:tailEnd type="arrow"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latin typeface="Arial" pitchFamily="34" charset="0"/>
                <a:cs typeface="Arial" pitchFamily="34" charset="0"/>
              </a:rPr>
              <a:t>Some</a:t>
            </a:r>
            <a:r>
              <a:rPr lang="en-US" dirty="0">
                <a:latin typeface="Arial" pitchFamily="34" charset="0"/>
                <a:cs typeface="Arial" pitchFamily="34" charset="0"/>
              </a:rPr>
              <a:t> original</a:t>
            </a:r>
            <a:r>
              <a:rPr lang="en-US" dirty="0" smtClean="0">
                <a:latin typeface="Arial" pitchFamily="34" charset="0"/>
                <a:cs typeface="Arial" pitchFamily="34" charset="0"/>
              </a:rPr>
              <a:t> </a:t>
            </a:r>
            <a:r>
              <a:rPr lang="en-US" dirty="0">
                <a:latin typeface="Arial" pitchFamily="34" charset="0"/>
                <a:cs typeface="Arial" pitchFamily="34" charset="0"/>
              </a:rPr>
              <a:t>rows will be used more than once</a:t>
            </a:r>
            <a:r>
              <a:rPr lang="en-US" dirty="0" smtClean="0">
                <a:latin typeface="Arial" pitchFamily="34" charset="0"/>
                <a:cs typeface="Arial" pitchFamily="34" charset="0"/>
              </a:rPr>
              <a:t>. Some rows will not be used at all.</a:t>
            </a:r>
            <a:endParaRPr lang="en-US" dirty="0">
              <a:latin typeface="Arial" pitchFamily="34" charset="0"/>
              <a:cs typeface="Arial" pitchFamily="34" charset="0"/>
            </a:endParaRPr>
          </a:p>
        </p:txBody>
      </p:sp>
      <p:sp>
        <p:nvSpPr>
          <p:cNvPr id="5" name="Line Callout 2 4"/>
          <p:cNvSpPr/>
          <p:nvPr/>
        </p:nvSpPr>
        <p:spPr>
          <a:xfrm>
            <a:off x="7083631" y="5224648"/>
            <a:ext cx="1600200" cy="685800"/>
          </a:xfrm>
          <a:prstGeom prst="borderCallout2">
            <a:avLst>
              <a:gd name="adj1" fmla="val 18750"/>
              <a:gd name="adj2" fmla="val -8333"/>
              <a:gd name="adj3" fmla="val 18750"/>
              <a:gd name="adj4" fmla="val -16667"/>
              <a:gd name="adj5" fmla="val -38742"/>
              <a:gd name="adj6" fmla="val -175686"/>
            </a:avLst>
          </a:prstGeom>
          <a:ln>
            <a:tailEnd type="arrow"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latin typeface="Arial" pitchFamily="34" charset="0"/>
                <a:cs typeface="Arial" pitchFamily="34" charset="0"/>
              </a:rPr>
              <a:t>Sum down each column.</a:t>
            </a:r>
            <a:endParaRPr lang="en-US" dirty="0">
              <a:latin typeface="Arial" pitchFamily="34" charset="0"/>
              <a:cs typeface="Arial" pitchFamily="34" charset="0"/>
            </a:endParaRPr>
          </a:p>
        </p:txBody>
      </p:sp>
      <p:sp>
        <p:nvSpPr>
          <p:cNvPr id="9" name="TextBox 8"/>
          <p:cNvSpPr txBox="1"/>
          <p:nvPr/>
        </p:nvSpPr>
        <p:spPr>
          <a:xfrm>
            <a:off x="33647" y="6651584"/>
            <a:ext cx="9199954" cy="253916"/>
          </a:xfrm>
          <a:prstGeom prst="rect">
            <a:avLst/>
          </a:prstGeom>
          <a:noFill/>
        </p:spPr>
        <p:txBody>
          <a:bodyPr wrap="none" rtlCol="0">
            <a:spAutoFit/>
          </a:bodyPr>
          <a:lstStyle/>
          <a:p>
            <a:r>
              <a:rPr lang="en-US" sz="1050" dirty="0" smtClean="0">
                <a:solidFill>
                  <a:schemeClr val="tx1">
                    <a:lumMod val="75000"/>
                  </a:schemeClr>
                </a:solidFill>
                <a:latin typeface="Arial" pitchFamily="34" charset="0"/>
                <a:cs typeface="Arial" pitchFamily="34" charset="0"/>
              </a:rPr>
              <a:t>davidschachter@gmail.com                                                                                                                                                            https://davidschachter.com</a:t>
            </a:r>
          </a:p>
        </p:txBody>
      </p:sp>
    </p:spTree>
  </p:cSld>
  <p:clrMapOvr>
    <a:masterClrMapping/>
  </p:clrMapOvr>
  <p:transition>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24000"/>
            <a:ext cx="8305800" cy="4572000"/>
          </a:xfrm>
        </p:spPr>
        <p:txBody>
          <a:bodyPr>
            <a:normAutofit/>
          </a:bodyPr>
          <a:lstStyle/>
          <a:p>
            <a:pPr>
              <a:spcBef>
                <a:spcPts val="0"/>
              </a:spcBef>
              <a:buNone/>
            </a:pPr>
            <a:r>
              <a:rPr lang="en-US" sz="2000" dirty="0">
                <a:latin typeface="Courier New" pitchFamily="49" charset="0"/>
                <a:cs typeface="Courier New" pitchFamily="49" charset="0"/>
              </a:rPr>
              <a:t>jobs = </a:t>
            </a:r>
            <a:r>
              <a:rPr lang="en-US" sz="2000" dirty="0" err="1">
                <a:latin typeface="Courier New" pitchFamily="49" charset="0"/>
                <a:cs typeface="Courier New" pitchFamily="49" charset="0"/>
              </a:rPr>
              <a:t>cursor.execute</a:t>
            </a:r>
            <a:r>
              <a:rPr lang="en-US" sz="2000" dirty="0">
                <a:latin typeface="Courier New" pitchFamily="49" charset="0"/>
                <a:cs typeface="Courier New" pitchFamily="49" charset="0"/>
              </a:rPr>
              <a:t>(JOBS_SQL)</a:t>
            </a:r>
          </a:p>
          <a:p>
            <a:pPr>
              <a:spcBef>
                <a:spcPts val="0"/>
              </a:spcBef>
              <a:buNone/>
            </a:pPr>
            <a:r>
              <a:rPr lang="en-US" sz="2000" b="1" dirty="0">
                <a:solidFill>
                  <a:srgbClr val="FF0000"/>
                </a:solidFill>
                <a:latin typeface="Courier New" pitchFamily="49" charset="0"/>
                <a:cs typeface="Courier New" pitchFamily="49" charset="0"/>
              </a:rPr>
              <a:t>for job in jobs: </a:t>
            </a:r>
            <a:r>
              <a:rPr lang="en-US" sz="2000" b="1" i="1" dirty="0">
                <a:solidFill>
                  <a:srgbClr val="FF0000"/>
                </a:solidFill>
                <a:latin typeface="Courier New" pitchFamily="49" charset="0"/>
                <a:cs typeface="Courier New" pitchFamily="49" charset="0"/>
              </a:rPr>
              <a:t># Outer loop: hundreds of jobs</a:t>
            </a:r>
          </a:p>
          <a:p>
            <a:pPr>
              <a:spcBef>
                <a:spcPts val="0"/>
              </a:spcBef>
              <a:buNone/>
            </a:pPr>
            <a:r>
              <a:rPr lang="en-US" sz="2000" dirty="0">
                <a:latin typeface="Courier New" pitchFamily="49" charset="0"/>
                <a:cs typeface="Courier New" pitchFamily="49" charset="0"/>
              </a:rPr>
              <a:t>  rows = </a:t>
            </a:r>
            <a:r>
              <a:rPr lang="en-US" sz="2000" dirty="0" err="1">
                <a:latin typeface="Courier New" pitchFamily="49" charset="0"/>
                <a:cs typeface="Courier New" pitchFamily="49" charset="0"/>
              </a:rPr>
              <a:t>cursor.execute</a:t>
            </a:r>
            <a:r>
              <a:rPr lang="en-US" sz="2000" dirty="0">
                <a:latin typeface="Courier New" pitchFamily="49" charset="0"/>
                <a:cs typeface="Courier New" pitchFamily="49" charset="0"/>
              </a:rPr>
              <a:t>(DATA_SQL % job)</a:t>
            </a:r>
          </a:p>
          <a:p>
            <a:pPr>
              <a:spcBef>
                <a:spcPts val="0"/>
              </a:spcBef>
              <a:buNone/>
            </a:pPr>
            <a:r>
              <a:rPr lang="en-US" sz="2000" dirty="0">
                <a:latin typeface="Courier New" pitchFamily="49" charset="0"/>
                <a:cs typeface="Courier New" pitchFamily="49" charset="0"/>
              </a:rPr>
              <a:t>  data = </a:t>
            </a:r>
            <a:r>
              <a:rPr lang="en-US" sz="2000" dirty="0" err="1">
                <a:latin typeface="Courier New" pitchFamily="49" charset="0"/>
                <a:cs typeface="Courier New" pitchFamily="49" charset="0"/>
              </a:rPr>
              <a:t>numpy.array</a:t>
            </a:r>
            <a:r>
              <a:rPr lang="en-US" sz="2000" dirty="0">
                <a:latin typeface="Courier New" pitchFamily="49" charset="0"/>
                <a:cs typeface="Courier New" pitchFamily="49" charset="0"/>
              </a:rPr>
              <a:t>(rows)</a:t>
            </a:r>
          </a:p>
          <a:p>
            <a:pPr>
              <a:spcBef>
                <a:spcPts val="0"/>
              </a:spcBef>
              <a:buNone/>
            </a:pPr>
            <a:r>
              <a:rPr lang="en-US" sz="2000" dirty="0">
                <a:latin typeface="Courier New" pitchFamily="49" charset="0"/>
                <a:cs typeface="Courier New" pitchFamily="49" charset="0"/>
              </a:rPr>
              <a:t>  </a:t>
            </a:r>
            <a:r>
              <a:rPr lang="en-US" sz="2000" b="1" dirty="0">
                <a:solidFill>
                  <a:srgbClr val="00B0F0"/>
                </a:solidFill>
                <a:latin typeface="Courier New" pitchFamily="49" charset="0"/>
                <a:cs typeface="Courier New" pitchFamily="49" charset="0"/>
              </a:rPr>
              <a:t>for </a:t>
            </a:r>
            <a:r>
              <a:rPr lang="en-US" sz="2000" b="1" dirty="0" err="1">
                <a:solidFill>
                  <a:srgbClr val="00B0F0"/>
                </a:solidFill>
                <a:latin typeface="Courier New" pitchFamily="49" charset="0"/>
                <a:cs typeface="Courier New" pitchFamily="49" charset="0"/>
              </a:rPr>
              <a:t>i</a:t>
            </a:r>
            <a:r>
              <a:rPr lang="en-US" sz="2000" b="1" dirty="0">
                <a:solidFill>
                  <a:srgbClr val="00B0F0"/>
                </a:solidFill>
                <a:latin typeface="Courier New" pitchFamily="49" charset="0"/>
                <a:cs typeface="Courier New" pitchFamily="49" charset="0"/>
              </a:rPr>
              <a:t> in range(500): </a:t>
            </a:r>
            <a:r>
              <a:rPr lang="en-US" sz="2000" b="1" i="1" dirty="0">
                <a:solidFill>
                  <a:srgbClr val="00B0F0"/>
                </a:solidFill>
                <a:latin typeface="Courier New" pitchFamily="49" charset="0"/>
                <a:cs typeface="Courier New" pitchFamily="49" charset="0"/>
              </a:rPr>
              <a:t># Middle loop: 500 samples</a:t>
            </a:r>
          </a:p>
          <a:p>
            <a:pPr>
              <a:spcBef>
                <a:spcPts val="0"/>
              </a:spcBef>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resample_indices</a:t>
            </a:r>
            <a:r>
              <a:rPr lang="en-US" sz="2000" dirty="0">
                <a:latin typeface="Courier New" pitchFamily="49" charset="0"/>
                <a:cs typeface="Courier New" pitchFamily="49" charset="0"/>
              </a:rPr>
              <a:t> = </a:t>
            </a:r>
            <a:r>
              <a:rPr lang="en-US" sz="2000" dirty="0" err="1">
                <a:latin typeface="Courier New" pitchFamily="49" charset="0"/>
                <a:cs typeface="Courier New" pitchFamily="49" charset="0"/>
              </a:rPr>
              <a:t>random_array</a:t>
            </a:r>
            <a:r>
              <a:rPr lang="en-US" sz="2000" dirty="0">
                <a:latin typeface="Courier New" pitchFamily="49" charset="0"/>
                <a:cs typeface="Courier New" pitchFamily="49" charset="0"/>
              </a:rPr>
              <a:t>(</a:t>
            </a:r>
            <a:r>
              <a:rPr lang="en-US" sz="2000" dirty="0" err="1">
                <a:latin typeface="Courier New" pitchFamily="49" charset="0"/>
                <a:cs typeface="Courier New" pitchFamily="49" charset="0"/>
              </a:rPr>
              <a:t>len</a:t>
            </a:r>
            <a:r>
              <a:rPr lang="en-US" sz="2000" dirty="0">
                <a:latin typeface="Courier New" pitchFamily="49" charset="0"/>
                <a:cs typeface="Courier New" pitchFamily="49" charset="0"/>
              </a:rPr>
              <a:t>(data))</a:t>
            </a:r>
          </a:p>
          <a:p>
            <a:pPr>
              <a:spcBef>
                <a:spcPts val="0"/>
              </a:spcBef>
              <a:buNone/>
            </a:pPr>
            <a:r>
              <a:rPr lang="en-US" sz="2000" b="1" dirty="0">
                <a:solidFill>
                  <a:srgbClr val="FFFF00"/>
                </a:solidFill>
                <a:latin typeface="Courier New" pitchFamily="49" charset="0"/>
                <a:cs typeface="Courier New" pitchFamily="49" charset="0"/>
              </a:rPr>
              <a:t>    </a:t>
            </a:r>
            <a:r>
              <a:rPr lang="en-US" sz="2000" b="1" i="1" dirty="0">
                <a:solidFill>
                  <a:srgbClr val="FFFF00"/>
                </a:solidFill>
                <a:latin typeface="Courier New" pitchFamily="49" charset="0"/>
                <a:cs typeface="Courier New" pitchFamily="49" charset="0"/>
              </a:rPr>
              <a:t># </a:t>
            </a:r>
            <a:r>
              <a:rPr lang="en-US" sz="2000" b="1" i="1" dirty="0" smtClean="0">
                <a:solidFill>
                  <a:srgbClr val="FFFF00"/>
                </a:solidFill>
                <a:latin typeface="Courier New" pitchFamily="49" charset="0"/>
                <a:cs typeface="Courier New" pitchFamily="49" charset="0"/>
              </a:rPr>
              <a:t>Three </a:t>
            </a:r>
            <a:r>
              <a:rPr lang="en-US" sz="2000" b="1" i="1" dirty="0">
                <a:solidFill>
                  <a:srgbClr val="FFFF00"/>
                </a:solidFill>
                <a:latin typeface="Courier New" pitchFamily="49" charset="0"/>
                <a:cs typeface="Courier New" pitchFamily="49" charset="0"/>
              </a:rPr>
              <a:t>inner loops: millions of rows</a:t>
            </a:r>
            <a:endParaRPr lang="en-US" sz="2000" i="1" dirty="0">
              <a:latin typeface="Courier New" pitchFamily="49" charset="0"/>
              <a:cs typeface="Courier New" pitchFamily="49" charset="0"/>
            </a:endParaRPr>
          </a:p>
          <a:p>
            <a:pPr>
              <a:spcBef>
                <a:spcPts val="0"/>
              </a:spcBef>
              <a:buNone/>
            </a:pPr>
            <a:r>
              <a:rPr lang="en-US" sz="2000" dirty="0">
                <a:latin typeface="Courier New" pitchFamily="49" charset="0"/>
                <a:cs typeface="Courier New" pitchFamily="49" charset="0"/>
              </a:rPr>
              <a:t>    </a:t>
            </a:r>
            <a:r>
              <a:rPr lang="en-US" sz="2000" b="1" dirty="0" err="1">
                <a:solidFill>
                  <a:srgbClr val="FFFF00"/>
                </a:solidFill>
                <a:latin typeface="Courier New" pitchFamily="49" charset="0"/>
                <a:cs typeface="Courier New" pitchFamily="49" charset="0"/>
              </a:rPr>
              <a:t>new_data</a:t>
            </a:r>
            <a:r>
              <a:rPr lang="en-US" sz="2000" b="1" dirty="0">
                <a:solidFill>
                  <a:srgbClr val="FFFF00"/>
                </a:solidFill>
                <a:latin typeface="Courier New" pitchFamily="49" charset="0"/>
                <a:cs typeface="Courier New" pitchFamily="49" charset="0"/>
              </a:rPr>
              <a:t> = data[</a:t>
            </a:r>
            <a:r>
              <a:rPr lang="en-US" sz="2000" b="1" dirty="0" err="1">
                <a:solidFill>
                  <a:srgbClr val="FFFF00"/>
                </a:solidFill>
                <a:latin typeface="Courier New" pitchFamily="49" charset="0"/>
                <a:cs typeface="Courier New" pitchFamily="49" charset="0"/>
              </a:rPr>
              <a:t>resample_indices</a:t>
            </a:r>
            <a:r>
              <a:rPr lang="en-US" sz="2000" b="1" dirty="0">
                <a:solidFill>
                  <a:srgbClr val="FFFF00"/>
                </a:solidFill>
                <a:latin typeface="Courier New" pitchFamily="49" charset="0"/>
                <a:cs typeface="Courier New" pitchFamily="49" charset="0"/>
              </a:rPr>
              <a:t>]</a:t>
            </a:r>
          </a:p>
          <a:p>
            <a:pPr>
              <a:spcBef>
                <a:spcPts val="0"/>
              </a:spcBef>
              <a:buNone/>
            </a:pPr>
            <a:endParaRPr lang="en-US" sz="2000" b="1" dirty="0">
              <a:solidFill>
                <a:srgbClr val="FFFF00"/>
              </a:solidFill>
              <a:latin typeface="Courier New" pitchFamily="49" charset="0"/>
              <a:cs typeface="Courier New" pitchFamily="49" charset="0"/>
            </a:endParaRPr>
          </a:p>
          <a:p>
            <a:pPr>
              <a:spcBef>
                <a:spcPts val="0"/>
              </a:spcBef>
              <a:buNone/>
            </a:pPr>
            <a:r>
              <a:rPr lang="en-US" sz="2000" b="1" dirty="0">
                <a:solidFill>
                  <a:srgbClr val="FFFF00"/>
                </a:solidFill>
                <a:latin typeface="Courier New" pitchFamily="49" charset="0"/>
                <a:cs typeface="Courier New" pitchFamily="49" charset="0"/>
              </a:rPr>
              <a:t>    </a:t>
            </a:r>
            <a:r>
              <a:rPr lang="en-US" sz="2000" b="1" dirty="0" err="1">
                <a:solidFill>
                  <a:srgbClr val="FFFF00"/>
                </a:solidFill>
                <a:latin typeface="Courier New" pitchFamily="49" charset="0"/>
                <a:cs typeface="Courier New" pitchFamily="49" charset="0"/>
              </a:rPr>
              <a:t>sums_T</a:t>
            </a:r>
            <a:r>
              <a:rPr lang="en-US" sz="2000" b="1" dirty="0">
                <a:solidFill>
                  <a:srgbClr val="FFFF00"/>
                </a:solidFill>
                <a:latin typeface="Courier New" pitchFamily="49" charset="0"/>
                <a:cs typeface="Courier New" pitchFamily="49" charset="0"/>
              </a:rPr>
              <a:t>[</a:t>
            </a:r>
            <a:r>
              <a:rPr lang="en-US" sz="2000" b="1" dirty="0" err="1">
                <a:solidFill>
                  <a:srgbClr val="FFFF00"/>
                </a:solidFill>
                <a:latin typeface="Courier New" pitchFamily="49" charset="0"/>
                <a:cs typeface="Courier New" pitchFamily="49" charset="0"/>
              </a:rPr>
              <a:t>i</a:t>
            </a:r>
            <a:r>
              <a:rPr lang="en-US" sz="2000" b="1" dirty="0">
                <a:solidFill>
                  <a:srgbClr val="FFFF00"/>
                </a:solidFill>
                <a:latin typeface="Courier New" pitchFamily="49" charset="0"/>
                <a:cs typeface="Courier New" pitchFamily="49" charset="0"/>
              </a:rPr>
              <a:t>] = </a:t>
            </a:r>
            <a:r>
              <a:rPr lang="en-US" sz="2000" b="1" dirty="0" err="1">
                <a:solidFill>
                  <a:srgbClr val="FFFF00"/>
                </a:solidFill>
                <a:latin typeface="Courier New" pitchFamily="49" charset="0"/>
                <a:cs typeface="Courier New" pitchFamily="49" charset="0"/>
              </a:rPr>
              <a:t>numpy.sum</a:t>
            </a:r>
            <a:r>
              <a:rPr lang="en-US" sz="2000" b="1" dirty="0">
                <a:solidFill>
                  <a:srgbClr val="FFFF00"/>
                </a:solidFill>
                <a:latin typeface="Courier New" pitchFamily="49" charset="0"/>
                <a:cs typeface="Courier New" pitchFamily="49" charset="0"/>
              </a:rPr>
              <a:t>(</a:t>
            </a:r>
            <a:r>
              <a:rPr lang="en-US" sz="2000" b="1" dirty="0" err="1">
                <a:solidFill>
                  <a:srgbClr val="FFFF00"/>
                </a:solidFill>
                <a:latin typeface="Courier New" pitchFamily="49" charset="0"/>
                <a:cs typeface="Courier New" pitchFamily="49" charset="0"/>
              </a:rPr>
              <a:t>new_data</a:t>
            </a:r>
            <a:r>
              <a:rPr lang="en-US" sz="2000" b="1" dirty="0">
                <a:solidFill>
                  <a:srgbClr val="FFFF00"/>
                </a:solidFill>
                <a:latin typeface="Courier New" pitchFamily="49" charset="0"/>
                <a:cs typeface="Courier New" pitchFamily="49" charset="0"/>
              </a:rPr>
              <a:t>[where  </a:t>
            </a:r>
            <a:r>
              <a:rPr lang="en-US" sz="2000" b="1" i="1" dirty="0">
                <a:solidFill>
                  <a:srgbClr val="FFFF00"/>
                </a:solidFill>
                <a:latin typeface="Courier New" pitchFamily="49" charset="0"/>
                <a:cs typeface="Courier New" pitchFamily="49" charset="0"/>
              </a:rPr>
              <a:t>something</a:t>
            </a:r>
            <a:r>
              <a:rPr lang="en-US" sz="2000" b="1" dirty="0">
                <a:solidFill>
                  <a:srgbClr val="FFFF00"/>
                </a:solidFill>
                <a:latin typeface="Courier New" pitchFamily="49" charset="0"/>
                <a:cs typeface="Courier New" pitchFamily="49" charset="0"/>
              </a:rPr>
              <a:t>])</a:t>
            </a:r>
          </a:p>
          <a:p>
            <a:pPr>
              <a:spcBef>
                <a:spcPts val="0"/>
              </a:spcBef>
              <a:buNone/>
            </a:pPr>
            <a:r>
              <a:rPr lang="en-US" sz="2000" b="1" dirty="0">
                <a:solidFill>
                  <a:srgbClr val="FFFF00"/>
                </a:solidFill>
                <a:latin typeface="Courier New" pitchFamily="49" charset="0"/>
                <a:cs typeface="Courier New" pitchFamily="49" charset="0"/>
              </a:rPr>
              <a:t>    </a:t>
            </a:r>
            <a:r>
              <a:rPr lang="en-US" sz="2000" b="1" dirty="0" err="1">
                <a:solidFill>
                  <a:srgbClr val="FFFF00"/>
                </a:solidFill>
                <a:latin typeface="Courier New" pitchFamily="49" charset="0"/>
                <a:cs typeface="Courier New" pitchFamily="49" charset="0"/>
              </a:rPr>
              <a:t>sums_F</a:t>
            </a:r>
            <a:r>
              <a:rPr lang="en-US" sz="2000" b="1" dirty="0">
                <a:solidFill>
                  <a:srgbClr val="FFFF00"/>
                </a:solidFill>
                <a:latin typeface="Courier New" pitchFamily="49" charset="0"/>
                <a:cs typeface="Courier New" pitchFamily="49" charset="0"/>
              </a:rPr>
              <a:t>[</a:t>
            </a:r>
            <a:r>
              <a:rPr lang="en-US" sz="2000" b="1" dirty="0" err="1">
                <a:solidFill>
                  <a:srgbClr val="FFFF00"/>
                </a:solidFill>
                <a:latin typeface="Courier New" pitchFamily="49" charset="0"/>
                <a:cs typeface="Courier New" pitchFamily="49" charset="0"/>
              </a:rPr>
              <a:t>i</a:t>
            </a:r>
            <a:r>
              <a:rPr lang="en-US" sz="2000" b="1" dirty="0">
                <a:solidFill>
                  <a:srgbClr val="FFFF00"/>
                </a:solidFill>
                <a:latin typeface="Courier New" pitchFamily="49" charset="0"/>
                <a:cs typeface="Courier New" pitchFamily="49" charset="0"/>
              </a:rPr>
              <a:t>] = </a:t>
            </a:r>
            <a:r>
              <a:rPr lang="en-US" sz="2000" b="1" dirty="0" err="1">
                <a:solidFill>
                  <a:srgbClr val="FFFF00"/>
                </a:solidFill>
                <a:latin typeface="Courier New" pitchFamily="49" charset="0"/>
                <a:cs typeface="Courier New" pitchFamily="49" charset="0"/>
              </a:rPr>
              <a:t>numpy.sum</a:t>
            </a:r>
            <a:r>
              <a:rPr lang="en-US" sz="2000" b="1" dirty="0">
                <a:solidFill>
                  <a:srgbClr val="FFFF00"/>
                </a:solidFill>
                <a:latin typeface="Courier New" pitchFamily="49" charset="0"/>
                <a:cs typeface="Courier New" pitchFamily="49" charset="0"/>
              </a:rPr>
              <a:t>(</a:t>
            </a:r>
            <a:r>
              <a:rPr lang="en-US" sz="2000" b="1" dirty="0" err="1">
                <a:solidFill>
                  <a:srgbClr val="FFFF00"/>
                </a:solidFill>
                <a:latin typeface="Courier New" pitchFamily="49" charset="0"/>
                <a:cs typeface="Courier New" pitchFamily="49" charset="0"/>
              </a:rPr>
              <a:t>new_data</a:t>
            </a:r>
            <a:r>
              <a:rPr lang="en-US" sz="2000" b="1" dirty="0">
                <a:solidFill>
                  <a:srgbClr val="FFFF00"/>
                </a:solidFill>
                <a:latin typeface="Courier New" pitchFamily="49" charset="0"/>
                <a:cs typeface="Courier New" pitchFamily="49" charset="0"/>
              </a:rPr>
              <a:t>[where !</a:t>
            </a:r>
            <a:r>
              <a:rPr lang="en-US" sz="2000" b="1" i="1" dirty="0">
                <a:solidFill>
                  <a:srgbClr val="FFFF00"/>
                </a:solidFill>
                <a:latin typeface="Courier New" pitchFamily="49" charset="0"/>
                <a:cs typeface="Courier New" pitchFamily="49" charset="0"/>
              </a:rPr>
              <a:t>something</a:t>
            </a:r>
            <a:r>
              <a:rPr lang="en-US" sz="2000" b="1" dirty="0">
                <a:solidFill>
                  <a:srgbClr val="FFFF00"/>
                </a:solidFill>
                <a:latin typeface="Courier New" pitchFamily="49" charset="0"/>
                <a:cs typeface="Courier New" pitchFamily="49" charset="0"/>
              </a:rPr>
              <a:t>])</a:t>
            </a:r>
          </a:p>
          <a:p>
            <a:pPr>
              <a:spcBef>
                <a:spcPts val="0"/>
              </a:spcBef>
              <a:buNone/>
            </a:pPr>
            <a:endParaRPr lang="en-US" sz="2000" dirty="0">
              <a:latin typeface="Courier New" pitchFamily="49" charset="0"/>
              <a:cs typeface="Courier New" pitchFamily="49" charset="0"/>
            </a:endParaRPr>
          </a:p>
          <a:p>
            <a:pPr>
              <a:spcBef>
                <a:spcPts val="0"/>
              </a:spcBef>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cursor.insert</a:t>
            </a:r>
            <a:r>
              <a:rPr lang="en-US" sz="2000" dirty="0">
                <a:latin typeface="Courier New" pitchFamily="49" charset="0"/>
                <a:cs typeface="Courier New" pitchFamily="49" charset="0"/>
              </a:rPr>
              <a:t>(</a:t>
            </a:r>
            <a:r>
              <a:rPr lang="en-US" sz="2000" dirty="0" err="1">
                <a:latin typeface="Courier New" pitchFamily="49" charset="0"/>
                <a:cs typeface="Courier New" pitchFamily="49" charset="0"/>
              </a:rPr>
              <a:t>generate_sql</a:t>
            </a:r>
            <a:r>
              <a:rPr lang="en-US" sz="2000" dirty="0">
                <a:latin typeface="Courier New" pitchFamily="49" charset="0"/>
                <a:cs typeface="Courier New" pitchFamily="49" charset="0"/>
              </a:rPr>
              <a:t>(</a:t>
            </a:r>
            <a:r>
              <a:rPr lang="en-US" sz="2000" dirty="0" err="1">
                <a:latin typeface="Courier New" pitchFamily="49" charset="0"/>
                <a:cs typeface="Courier New" pitchFamily="49" charset="0"/>
              </a:rPr>
              <a:t>sums_T</a:t>
            </a:r>
            <a:r>
              <a:rPr lang="en-US" sz="2000" dirty="0">
                <a:latin typeface="Courier New" pitchFamily="49" charset="0"/>
                <a:cs typeface="Courier New" pitchFamily="49" charset="0"/>
              </a:rPr>
              <a:t>))</a:t>
            </a:r>
          </a:p>
          <a:p>
            <a:pPr>
              <a:spcBef>
                <a:spcPts val="0"/>
              </a:spcBef>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cursor.insert</a:t>
            </a:r>
            <a:r>
              <a:rPr lang="en-US" sz="2000" dirty="0">
                <a:latin typeface="Courier New" pitchFamily="49" charset="0"/>
                <a:cs typeface="Courier New" pitchFamily="49" charset="0"/>
              </a:rPr>
              <a:t>(</a:t>
            </a:r>
            <a:r>
              <a:rPr lang="en-US" sz="2000" dirty="0" err="1">
                <a:latin typeface="Courier New" pitchFamily="49" charset="0"/>
                <a:cs typeface="Courier New" pitchFamily="49" charset="0"/>
              </a:rPr>
              <a:t>generate_sql</a:t>
            </a:r>
            <a:r>
              <a:rPr lang="en-US" sz="2000" dirty="0">
                <a:latin typeface="Courier New" pitchFamily="49" charset="0"/>
                <a:cs typeface="Courier New" pitchFamily="49" charset="0"/>
              </a:rPr>
              <a:t>(</a:t>
            </a:r>
            <a:r>
              <a:rPr lang="en-US" sz="2000" dirty="0" err="1">
                <a:latin typeface="Courier New" pitchFamily="49" charset="0"/>
                <a:cs typeface="Courier New" pitchFamily="49" charset="0"/>
              </a:rPr>
              <a:t>sums_F</a:t>
            </a:r>
            <a:r>
              <a:rPr lang="en-US" sz="2000" dirty="0">
                <a:latin typeface="Courier New" pitchFamily="49" charset="0"/>
                <a:cs typeface="Courier New" pitchFamily="49" charset="0"/>
              </a:rPr>
              <a:t>))</a:t>
            </a:r>
          </a:p>
        </p:txBody>
      </p:sp>
      <p:sp>
        <p:nvSpPr>
          <p:cNvPr id="2" name="Title 1"/>
          <p:cNvSpPr>
            <a:spLocks noGrp="1"/>
          </p:cNvSpPr>
          <p:nvPr>
            <p:ph type="title"/>
          </p:nvPr>
        </p:nvSpPr>
        <p:spPr/>
        <p:txBody>
          <a:bodyPr/>
          <a:lstStyle/>
          <a:p>
            <a:r>
              <a:rPr lang="en-US" dirty="0" smtClean="0"/>
              <a:t>The Algorithm</a:t>
            </a:r>
            <a:endParaRPr lang="en-US" dirty="0"/>
          </a:p>
        </p:txBody>
      </p:sp>
      <p:sp>
        <p:nvSpPr>
          <p:cNvPr id="4" name="Line Callout 2 3"/>
          <p:cNvSpPr/>
          <p:nvPr/>
        </p:nvSpPr>
        <p:spPr>
          <a:xfrm>
            <a:off x="6781800" y="5029200"/>
            <a:ext cx="1905000" cy="1066800"/>
          </a:xfrm>
          <a:prstGeom prst="borderCallout2">
            <a:avLst>
              <a:gd name="adj1" fmla="val 18750"/>
              <a:gd name="adj2" fmla="val -8333"/>
              <a:gd name="adj3" fmla="val 18750"/>
              <a:gd name="adj4" fmla="val -16667"/>
              <a:gd name="adj5" fmla="val -5435"/>
              <a:gd name="adj6" fmla="val -60641"/>
            </a:avLst>
          </a:prstGeom>
          <a:ln>
            <a:tailEnd type="arrow"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latin typeface="Arial" pitchFamily="34" charset="0"/>
                <a:cs typeface="Arial" pitchFamily="34" charset="0"/>
              </a:rPr>
              <a:t>Sequentially, </a:t>
            </a:r>
            <a:r>
              <a:rPr lang="en-US" i="1" dirty="0" smtClean="0">
                <a:latin typeface="Arial" pitchFamily="34" charset="0"/>
                <a:cs typeface="Arial" pitchFamily="34" charset="0"/>
              </a:rPr>
              <a:t>twice</a:t>
            </a:r>
            <a:r>
              <a:rPr lang="en-US" dirty="0" smtClean="0">
                <a:latin typeface="Arial" pitchFamily="34" charset="0"/>
                <a:cs typeface="Arial" pitchFamily="34" charset="0"/>
              </a:rPr>
              <a:t>, read the data just written</a:t>
            </a:r>
            <a:r>
              <a:rPr lang="en-US" dirty="0" smtClean="0"/>
              <a:t>.</a:t>
            </a:r>
            <a:endParaRPr lang="en-US" dirty="0"/>
          </a:p>
        </p:txBody>
      </p:sp>
      <p:sp>
        <p:nvSpPr>
          <p:cNvPr id="5" name="Line Callout 2 4"/>
          <p:cNvSpPr/>
          <p:nvPr/>
        </p:nvSpPr>
        <p:spPr>
          <a:xfrm>
            <a:off x="7010400" y="1981200"/>
            <a:ext cx="1828800" cy="990600"/>
          </a:xfrm>
          <a:prstGeom prst="borderCallout2">
            <a:avLst>
              <a:gd name="adj1" fmla="val 18750"/>
              <a:gd name="adj2" fmla="val -8333"/>
              <a:gd name="adj3" fmla="val 18750"/>
              <a:gd name="adj4" fmla="val -16667"/>
              <a:gd name="adj5" fmla="val 179120"/>
              <a:gd name="adj6" fmla="val -91312"/>
            </a:avLst>
          </a:prstGeom>
          <a:ln>
            <a:tailEnd type="arrow"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latin typeface="Arial" pitchFamily="34" charset="0"/>
                <a:cs typeface="Arial" pitchFamily="34" charset="0"/>
              </a:rPr>
              <a:t>Repeated random reads. Bulk writes.</a:t>
            </a:r>
            <a:endParaRPr lang="en-US" dirty="0">
              <a:latin typeface="Arial" pitchFamily="34" charset="0"/>
              <a:cs typeface="Arial" pitchFamily="34" charset="0"/>
            </a:endParaRPr>
          </a:p>
        </p:txBody>
      </p:sp>
      <p:sp>
        <p:nvSpPr>
          <p:cNvPr id="6" name="Line Callout 2 5"/>
          <p:cNvSpPr/>
          <p:nvPr/>
        </p:nvSpPr>
        <p:spPr>
          <a:xfrm>
            <a:off x="3200400" y="5943600"/>
            <a:ext cx="1905000" cy="457200"/>
          </a:xfrm>
          <a:prstGeom prst="borderCallout2">
            <a:avLst>
              <a:gd name="adj1" fmla="val 18750"/>
              <a:gd name="adj2" fmla="val -8333"/>
              <a:gd name="adj3" fmla="val 18750"/>
              <a:gd name="adj4" fmla="val -16667"/>
              <a:gd name="adj5" fmla="val -18212"/>
              <a:gd name="adj6" fmla="val -30295"/>
            </a:avLst>
          </a:prstGeom>
          <a:ln>
            <a:tailEnd type="arrow"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latin typeface="Arial" pitchFamily="34" charset="0"/>
                <a:cs typeface="Arial" pitchFamily="34" charset="0"/>
              </a:rPr>
              <a:t>Wait on RDBMS.</a:t>
            </a:r>
            <a:endParaRPr lang="en-US" dirty="0">
              <a:latin typeface="Arial" pitchFamily="34" charset="0"/>
              <a:cs typeface="Arial" pitchFamily="34" charset="0"/>
            </a:endParaRPr>
          </a:p>
        </p:txBody>
      </p:sp>
      <p:sp>
        <p:nvSpPr>
          <p:cNvPr id="8" name="Line Callout 2 7"/>
          <p:cNvSpPr/>
          <p:nvPr/>
        </p:nvSpPr>
        <p:spPr>
          <a:xfrm>
            <a:off x="4800600" y="762000"/>
            <a:ext cx="1905000" cy="381000"/>
          </a:xfrm>
          <a:prstGeom prst="borderCallout2">
            <a:avLst>
              <a:gd name="adj1" fmla="val 18750"/>
              <a:gd name="adj2" fmla="val -8333"/>
              <a:gd name="adj3" fmla="val 18750"/>
              <a:gd name="adj4" fmla="val -16667"/>
              <a:gd name="adj5" fmla="val 219607"/>
              <a:gd name="adj6" fmla="val -76017"/>
            </a:avLst>
          </a:prstGeom>
          <a:ln>
            <a:tailEnd type="arrow"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latin typeface="Arial" pitchFamily="34" charset="0"/>
                <a:cs typeface="Arial" pitchFamily="34" charset="0"/>
              </a:rPr>
              <a:t>Wait on RDBMS.</a:t>
            </a:r>
            <a:endParaRPr lang="en-US" dirty="0">
              <a:latin typeface="Arial" pitchFamily="34" charset="0"/>
              <a:cs typeface="Arial" pitchFamily="34" charset="0"/>
            </a:endParaRPr>
          </a:p>
        </p:txBody>
      </p:sp>
      <p:sp>
        <p:nvSpPr>
          <p:cNvPr id="9" name="Line Callout 2 8"/>
          <p:cNvSpPr/>
          <p:nvPr/>
        </p:nvSpPr>
        <p:spPr>
          <a:xfrm>
            <a:off x="6324600" y="1371600"/>
            <a:ext cx="1905000" cy="381000"/>
          </a:xfrm>
          <a:prstGeom prst="borderCallout2">
            <a:avLst>
              <a:gd name="adj1" fmla="val 18750"/>
              <a:gd name="adj2" fmla="val -8333"/>
              <a:gd name="adj3" fmla="val 18750"/>
              <a:gd name="adj4" fmla="val -16667"/>
              <a:gd name="adj5" fmla="val 219607"/>
              <a:gd name="adj6" fmla="val -76017"/>
            </a:avLst>
          </a:prstGeom>
          <a:ln>
            <a:tailEnd type="arrow"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latin typeface="Arial" pitchFamily="34" charset="0"/>
                <a:cs typeface="Arial" pitchFamily="34" charset="0"/>
              </a:rPr>
              <a:t>Wait on RDBMS.</a:t>
            </a:r>
            <a:endParaRPr lang="en-US" dirty="0">
              <a:latin typeface="Arial" pitchFamily="34" charset="0"/>
              <a:cs typeface="Arial" pitchFamily="34" charset="0"/>
            </a:endParaRPr>
          </a:p>
        </p:txBody>
      </p:sp>
      <p:sp>
        <p:nvSpPr>
          <p:cNvPr id="12" name="TextBox 11"/>
          <p:cNvSpPr txBox="1"/>
          <p:nvPr/>
        </p:nvSpPr>
        <p:spPr>
          <a:xfrm>
            <a:off x="33647" y="6651584"/>
            <a:ext cx="9199954" cy="253916"/>
          </a:xfrm>
          <a:prstGeom prst="rect">
            <a:avLst/>
          </a:prstGeom>
          <a:noFill/>
        </p:spPr>
        <p:txBody>
          <a:bodyPr wrap="none" rtlCol="0">
            <a:spAutoFit/>
          </a:bodyPr>
          <a:lstStyle/>
          <a:p>
            <a:r>
              <a:rPr lang="en-US" sz="1050" dirty="0" smtClean="0">
                <a:solidFill>
                  <a:schemeClr val="tx1">
                    <a:lumMod val="75000"/>
                  </a:schemeClr>
                </a:solidFill>
                <a:latin typeface="Arial" pitchFamily="34" charset="0"/>
                <a:cs typeface="Arial" pitchFamily="34" charset="0"/>
              </a:rPr>
              <a:t>davidschachter@gmail.com                                                                                                                                                            https://davidschachter.com</a:t>
            </a:r>
          </a:p>
        </p:txBody>
      </p:sp>
    </p:spTree>
  </p:cSld>
  <p:clrMapOvr>
    <a:masterClrMapping/>
  </p:clrMapOvr>
  <p:transition>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7800" y="3699804"/>
            <a:ext cx="6858000" cy="2777196"/>
          </a:xfrm>
        </p:spPr>
        <p:txBody>
          <a:bodyPr>
            <a:normAutofit/>
          </a:bodyPr>
          <a:lstStyle/>
          <a:p>
            <a:pPr marL="514350" indent="-514350" algn="l"/>
            <a:r>
              <a:rPr lang="en-US" dirty="0" smtClean="0"/>
              <a:t>Mechanical: 8 weeks in 2011, 114X faster</a:t>
            </a:r>
          </a:p>
          <a:p>
            <a:pPr marL="514350" indent="-514350" algn="l">
              <a:buFont typeface="+mj-lt"/>
              <a:buAutoNum type="arabicPeriod"/>
            </a:pPr>
            <a:r>
              <a:rPr lang="en-US" i="1" dirty="0" smtClean="0"/>
              <a:t>Hoist invariant code and </a:t>
            </a:r>
            <a:r>
              <a:rPr lang="en-US" i="1" dirty="0" err="1" smtClean="0"/>
              <a:t>precompute</a:t>
            </a:r>
            <a:r>
              <a:rPr lang="en-US" i="1" dirty="0" smtClean="0"/>
              <a:t> values</a:t>
            </a:r>
          </a:p>
          <a:p>
            <a:pPr marL="514350" indent="-514350" algn="l">
              <a:buFont typeface="+mj-lt"/>
              <a:buAutoNum type="arabicPeriod"/>
            </a:pPr>
            <a:r>
              <a:rPr lang="en-US" i="1" dirty="0" smtClean="0"/>
              <a:t>Introduce pipeline parallelism</a:t>
            </a:r>
          </a:p>
          <a:p>
            <a:pPr marL="514350" indent="-514350" algn="l">
              <a:buFont typeface="+mj-lt"/>
              <a:buAutoNum type="arabicPeriod"/>
            </a:pPr>
            <a:r>
              <a:rPr lang="en-US" i="1" dirty="0" smtClean="0"/>
              <a:t>Use</a:t>
            </a:r>
            <a:r>
              <a:rPr lang="en-US" dirty="0" smtClean="0"/>
              <a:t> </a:t>
            </a:r>
            <a:r>
              <a:rPr lang="en-US" b="1" dirty="0" err="1" smtClean="0">
                <a:latin typeface="Courier New" pitchFamily="49" charset="0"/>
                <a:cs typeface="Courier New" pitchFamily="49" charset="0"/>
              </a:rPr>
              <a:t>numpy</a:t>
            </a:r>
            <a:r>
              <a:rPr lang="en-US" dirty="0" smtClean="0"/>
              <a:t> </a:t>
            </a:r>
            <a:r>
              <a:rPr lang="en-US" i="1" dirty="0" smtClean="0"/>
              <a:t>effectively</a:t>
            </a:r>
          </a:p>
          <a:p>
            <a:pPr marL="514350" indent="-514350" algn="l">
              <a:buFont typeface="+mj-lt"/>
              <a:buAutoNum type="arabicPeriod"/>
            </a:pPr>
            <a:r>
              <a:rPr lang="en-US" i="1" dirty="0" smtClean="0"/>
              <a:t>Parallelize with </a:t>
            </a:r>
            <a:r>
              <a:rPr lang="en-US" b="1" dirty="0" smtClean="0">
                <a:latin typeface="Courier New" pitchFamily="49" charset="0"/>
                <a:cs typeface="Courier New" pitchFamily="49" charset="0"/>
              </a:rPr>
              <a:t>multiprocessing</a:t>
            </a:r>
          </a:p>
          <a:p>
            <a:pPr marL="514350" indent="-514350" algn="l"/>
            <a:r>
              <a:rPr lang="en-US" dirty="0" smtClean="0"/>
              <a:t>Computer architecture: 7 weeks in 2012, 111X faster</a:t>
            </a:r>
            <a:endParaRPr lang="en-US" dirty="0"/>
          </a:p>
        </p:txBody>
      </p:sp>
      <p:sp>
        <p:nvSpPr>
          <p:cNvPr id="2" name="Title 1"/>
          <p:cNvSpPr>
            <a:spLocks noGrp="1"/>
          </p:cNvSpPr>
          <p:nvPr>
            <p:ph type="ctrTitle"/>
          </p:nvPr>
        </p:nvSpPr>
        <p:spPr/>
        <p:txBody>
          <a:bodyPr>
            <a:noAutofit/>
          </a:bodyPr>
          <a:lstStyle/>
          <a:p>
            <a:r>
              <a:rPr lang="en-US" sz="9600" b="1" dirty="0" smtClean="0"/>
              <a:t>The Speedups</a:t>
            </a:r>
            <a:endParaRPr lang="en-US" sz="9600" b="1" dirty="0"/>
          </a:p>
        </p:txBody>
      </p:sp>
      <p:sp>
        <p:nvSpPr>
          <p:cNvPr id="4" name="TextBox 3"/>
          <p:cNvSpPr txBox="1"/>
          <p:nvPr/>
        </p:nvSpPr>
        <p:spPr>
          <a:xfrm>
            <a:off x="33647" y="6651584"/>
            <a:ext cx="9199954" cy="253916"/>
          </a:xfrm>
          <a:prstGeom prst="rect">
            <a:avLst/>
          </a:prstGeom>
          <a:noFill/>
        </p:spPr>
        <p:txBody>
          <a:bodyPr wrap="none" rtlCol="0">
            <a:spAutoFit/>
          </a:bodyPr>
          <a:lstStyle/>
          <a:p>
            <a:r>
              <a:rPr lang="en-US" sz="1050" dirty="0" smtClean="0">
                <a:solidFill>
                  <a:schemeClr val="tx1">
                    <a:lumMod val="75000"/>
                  </a:schemeClr>
                </a:solidFill>
                <a:latin typeface="Arial" pitchFamily="34" charset="0"/>
                <a:cs typeface="Arial" pitchFamily="34" charset="0"/>
              </a:rPr>
              <a:t>davidschachter@gmail.com                                                                                                                                                            https://davidschachter.com</a:t>
            </a:r>
          </a:p>
        </p:txBody>
      </p:sp>
    </p:spTree>
  </p:cSld>
  <p:clrMapOvr>
    <a:masterClrMapping/>
  </p:clrMapOvr>
  <p:transition>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19400" y="3124200"/>
            <a:ext cx="5867400" cy="3200400"/>
          </a:xfrm>
        </p:spPr>
        <p:txBody>
          <a:bodyPr>
            <a:normAutofit/>
          </a:bodyPr>
          <a:lstStyle/>
          <a:p>
            <a:pPr>
              <a:spcBef>
                <a:spcPts val="0"/>
              </a:spcBef>
              <a:buNone/>
            </a:pPr>
            <a:r>
              <a:rPr lang="en-US" sz="1400" dirty="0">
                <a:latin typeface="Courier New" pitchFamily="49" charset="0"/>
                <a:cs typeface="Courier New" pitchFamily="49" charset="0"/>
              </a:rPr>
              <a:t>jobs = </a:t>
            </a:r>
            <a:r>
              <a:rPr lang="en-US" sz="1400" dirty="0" err="1">
                <a:latin typeface="Courier New" pitchFamily="49" charset="0"/>
                <a:cs typeface="Courier New" pitchFamily="49" charset="0"/>
              </a:rPr>
              <a:t>cursor.execute</a:t>
            </a:r>
            <a:r>
              <a:rPr lang="en-US" sz="1400" dirty="0">
                <a:latin typeface="Courier New" pitchFamily="49" charset="0"/>
                <a:cs typeface="Courier New" pitchFamily="49" charset="0"/>
              </a:rPr>
              <a:t>(JOBS_SQL)</a:t>
            </a:r>
          </a:p>
          <a:p>
            <a:pPr>
              <a:spcBef>
                <a:spcPts val="0"/>
              </a:spcBef>
              <a:buNone/>
            </a:pPr>
            <a:r>
              <a:rPr lang="en-US" sz="1400" b="1" dirty="0">
                <a:solidFill>
                  <a:srgbClr val="FF0000"/>
                </a:solidFill>
                <a:latin typeface="Courier New" pitchFamily="49" charset="0"/>
                <a:cs typeface="Courier New" pitchFamily="49" charset="0"/>
              </a:rPr>
              <a:t>for job in jobs: </a:t>
            </a:r>
            <a:r>
              <a:rPr lang="en-US" sz="1400" b="1" i="1" dirty="0">
                <a:solidFill>
                  <a:srgbClr val="FF0000"/>
                </a:solidFill>
                <a:latin typeface="Courier New" pitchFamily="49" charset="0"/>
                <a:cs typeface="Courier New" pitchFamily="49" charset="0"/>
              </a:rPr>
              <a:t># Outer loop: hundreds of jobs</a:t>
            </a:r>
          </a:p>
          <a:p>
            <a:pPr>
              <a:spcBef>
                <a:spcPts val="0"/>
              </a:spcBef>
              <a:buNone/>
            </a:pPr>
            <a:r>
              <a:rPr lang="en-US" sz="1400" dirty="0">
                <a:latin typeface="Courier New" pitchFamily="49" charset="0"/>
                <a:cs typeface="Courier New" pitchFamily="49" charset="0"/>
              </a:rPr>
              <a:t>  rows = </a:t>
            </a:r>
            <a:r>
              <a:rPr lang="en-US" sz="1400" dirty="0" err="1">
                <a:latin typeface="Courier New" pitchFamily="49" charset="0"/>
                <a:cs typeface="Courier New" pitchFamily="49" charset="0"/>
              </a:rPr>
              <a:t>cursor.execute</a:t>
            </a:r>
            <a:r>
              <a:rPr lang="en-US" sz="1400" dirty="0">
                <a:latin typeface="Courier New" pitchFamily="49" charset="0"/>
                <a:cs typeface="Courier New" pitchFamily="49" charset="0"/>
              </a:rPr>
              <a:t>(DATA_SQL % job)</a:t>
            </a:r>
          </a:p>
          <a:p>
            <a:pPr>
              <a:spcBef>
                <a:spcPts val="0"/>
              </a:spcBef>
              <a:buNone/>
            </a:pPr>
            <a:r>
              <a:rPr lang="en-US" sz="1400" dirty="0">
                <a:latin typeface="Courier New" pitchFamily="49" charset="0"/>
                <a:cs typeface="Courier New" pitchFamily="49" charset="0"/>
              </a:rPr>
              <a:t>  data = </a:t>
            </a:r>
            <a:r>
              <a:rPr lang="en-US" sz="1400" dirty="0" err="1">
                <a:latin typeface="Courier New" pitchFamily="49" charset="0"/>
                <a:cs typeface="Courier New" pitchFamily="49" charset="0"/>
              </a:rPr>
              <a:t>numpy.array</a:t>
            </a:r>
            <a:r>
              <a:rPr lang="en-US" sz="1400" dirty="0">
                <a:latin typeface="Courier New" pitchFamily="49" charset="0"/>
                <a:cs typeface="Courier New" pitchFamily="49" charset="0"/>
              </a:rPr>
              <a:t>(rows)</a:t>
            </a:r>
          </a:p>
          <a:p>
            <a:pPr>
              <a:spcBef>
                <a:spcPts val="0"/>
              </a:spcBef>
              <a:buNone/>
            </a:pPr>
            <a:r>
              <a:rPr lang="en-US" sz="1400" dirty="0">
                <a:latin typeface="Courier New" pitchFamily="49" charset="0"/>
                <a:cs typeface="Courier New" pitchFamily="49" charset="0"/>
              </a:rPr>
              <a:t>  </a:t>
            </a:r>
            <a:r>
              <a:rPr lang="en-US" sz="1400" b="1" dirty="0">
                <a:solidFill>
                  <a:srgbClr val="00B0F0"/>
                </a:solidFill>
                <a:latin typeface="Courier New" pitchFamily="49" charset="0"/>
                <a:cs typeface="Courier New" pitchFamily="49" charset="0"/>
              </a:rPr>
              <a:t>for </a:t>
            </a:r>
            <a:r>
              <a:rPr lang="en-US" sz="1400" b="1" dirty="0" err="1">
                <a:solidFill>
                  <a:srgbClr val="00B0F0"/>
                </a:solidFill>
                <a:latin typeface="Courier New" pitchFamily="49" charset="0"/>
                <a:cs typeface="Courier New" pitchFamily="49" charset="0"/>
              </a:rPr>
              <a:t>i</a:t>
            </a:r>
            <a:r>
              <a:rPr lang="en-US" sz="1400" b="1" dirty="0">
                <a:solidFill>
                  <a:srgbClr val="00B0F0"/>
                </a:solidFill>
                <a:latin typeface="Courier New" pitchFamily="49" charset="0"/>
                <a:cs typeface="Courier New" pitchFamily="49" charset="0"/>
              </a:rPr>
              <a:t> in range(500): </a:t>
            </a:r>
            <a:r>
              <a:rPr lang="en-US" sz="1400" b="1" i="1" dirty="0">
                <a:solidFill>
                  <a:srgbClr val="00B0F0"/>
                </a:solidFill>
                <a:latin typeface="Courier New" pitchFamily="49" charset="0"/>
                <a:cs typeface="Courier New" pitchFamily="49" charset="0"/>
              </a:rPr>
              <a:t># Middle loop: 500 samples</a:t>
            </a:r>
          </a:p>
          <a:p>
            <a:pPr>
              <a:spcBef>
                <a:spcPts val="0"/>
              </a:spcBef>
              <a:buNone/>
            </a:pP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resample_indices</a:t>
            </a:r>
            <a:r>
              <a:rPr lang="en-US" sz="1400" dirty="0">
                <a:latin typeface="Courier New" pitchFamily="49" charset="0"/>
                <a:cs typeface="Courier New" pitchFamily="49" charset="0"/>
              </a:rPr>
              <a:t> = </a:t>
            </a:r>
            <a:r>
              <a:rPr lang="en-US" sz="1400" dirty="0" err="1">
                <a:latin typeface="Courier New" pitchFamily="49" charset="0"/>
                <a:cs typeface="Courier New" pitchFamily="49" charset="0"/>
              </a:rPr>
              <a:t>random_array</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len</a:t>
            </a:r>
            <a:r>
              <a:rPr lang="en-US" sz="1400" dirty="0">
                <a:latin typeface="Courier New" pitchFamily="49" charset="0"/>
                <a:cs typeface="Courier New" pitchFamily="49" charset="0"/>
              </a:rPr>
              <a:t>(data))</a:t>
            </a:r>
          </a:p>
          <a:p>
            <a:pPr>
              <a:spcBef>
                <a:spcPts val="0"/>
              </a:spcBef>
              <a:buNone/>
            </a:pPr>
            <a:r>
              <a:rPr lang="en-US" sz="1400" b="1" dirty="0">
                <a:solidFill>
                  <a:srgbClr val="FFFF00"/>
                </a:solidFill>
                <a:latin typeface="Courier New" pitchFamily="49" charset="0"/>
                <a:cs typeface="Courier New" pitchFamily="49" charset="0"/>
              </a:rPr>
              <a:t>    </a:t>
            </a:r>
            <a:r>
              <a:rPr lang="en-US" sz="1400" b="1" i="1" dirty="0">
                <a:solidFill>
                  <a:srgbClr val="FFFF00"/>
                </a:solidFill>
                <a:latin typeface="Courier New" pitchFamily="49" charset="0"/>
                <a:cs typeface="Courier New" pitchFamily="49" charset="0"/>
              </a:rPr>
              <a:t># </a:t>
            </a:r>
            <a:r>
              <a:rPr lang="en-US" sz="1400" b="1" i="1" dirty="0" smtClean="0">
                <a:solidFill>
                  <a:srgbClr val="FFFF00"/>
                </a:solidFill>
                <a:latin typeface="Courier New" pitchFamily="49" charset="0"/>
                <a:cs typeface="Courier New" pitchFamily="49" charset="0"/>
              </a:rPr>
              <a:t>Three </a:t>
            </a:r>
            <a:r>
              <a:rPr lang="en-US" sz="1400" b="1" i="1" dirty="0">
                <a:solidFill>
                  <a:srgbClr val="FFFF00"/>
                </a:solidFill>
                <a:latin typeface="Courier New" pitchFamily="49" charset="0"/>
                <a:cs typeface="Courier New" pitchFamily="49" charset="0"/>
              </a:rPr>
              <a:t>inner loops: millions of rows</a:t>
            </a:r>
            <a:endParaRPr lang="en-US" sz="1400" i="1" dirty="0">
              <a:latin typeface="Courier New" pitchFamily="49" charset="0"/>
              <a:cs typeface="Courier New" pitchFamily="49" charset="0"/>
            </a:endParaRPr>
          </a:p>
          <a:p>
            <a:pPr>
              <a:spcBef>
                <a:spcPts val="0"/>
              </a:spcBef>
              <a:buNone/>
            </a:pPr>
            <a:r>
              <a:rPr lang="en-US" sz="1400" dirty="0">
                <a:latin typeface="Courier New" pitchFamily="49" charset="0"/>
                <a:cs typeface="Courier New" pitchFamily="49" charset="0"/>
              </a:rPr>
              <a:t>    </a:t>
            </a:r>
            <a:r>
              <a:rPr lang="en-US" sz="1400" b="1" dirty="0" err="1">
                <a:solidFill>
                  <a:srgbClr val="FFFF00"/>
                </a:solidFill>
                <a:latin typeface="Courier New" pitchFamily="49" charset="0"/>
                <a:cs typeface="Courier New" pitchFamily="49" charset="0"/>
              </a:rPr>
              <a:t>new_data</a:t>
            </a:r>
            <a:r>
              <a:rPr lang="en-US" sz="1400" b="1" dirty="0">
                <a:solidFill>
                  <a:srgbClr val="FFFF00"/>
                </a:solidFill>
                <a:latin typeface="Courier New" pitchFamily="49" charset="0"/>
                <a:cs typeface="Courier New" pitchFamily="49" charset="0"/>
              </a:rPr>
              <a:t> = data[</a:t>
            </a:r>
            <a:r>
              <a:rPr lang="en-US" sz="1400" b="1" dirty="0" err="1">
                <a:solidFill>
                  <a:srgbClr val="FFFF00"/>
                </a:solidFill>
                <a:latin typeface="Courier New" pitchFamily="49" charset="0"/>
                <a:cs typeface="Courier New" pitchFamily="49" charset="0"/>
              </a:rPr>
              <a:t>resample_indices</a:t>
            </a:r>
            <a:r>
              <a:rPr lang="en-US" sz="1400" b="1" dirty="0">
                <a:solidFill>
                  <a:srgbClr val="FFFF00"/>
                </a:solidFill>
                <a:latin typeface="Courier New" pitchFamily="49" charset="0"/>
                <a:cs typeface="Courier New" pitchFamily="49" charset="0"/>
              </a:rPr>
              <a:t>]</a:t>
            </a:r>
          </a:p>
          <a:p>
            <a:pPr>
              <a:spcBef>
                <a:spcPts val="0"/>
              </a:spcBef>
              <a:buNone/>
            </a:pPr>
            <a:endParaRPr lang="en-US" sz="1400" b="1" dirty="0">
              <a:solidFill>
                <a:srgbClr val="FFFF00"/>
              </a:solidFill>
              <a:latin typeface="Courier New" pitchFamily="49" charset="0"/>
              <a:cs typeface="Courier New" pitchFamily="49" charset="0"/>
            </a:endParaRPr>
          </a:p>
          <a:p>
            <a:pPr>
              <a:spcBef>
                <a:spcPts val="0"/>
              </a:spcBef>
              <a:buNone/>
            </a:pPr>
            <a:r>
              <a:rPr lang="en-US" sz="1400" b="1" dirty="0">
                <a:solidFill>
                  <a:srgbClr val="FFFF00"/>
                </a:solidFill>
                <a:latin typeface="Courier New" pitchFamily="49" charset="0"/>
                <a:cs typeface="Courier New" pitchFamily="49" charset="0"/>
              </a:rPr>
              <a:t>    </a:t>
            </a:r>
            <a:r>
              <a:rPr lang="en-US" sz="1400" b="1" dirty="0" err="1">
                <a:solidFill>
                  <a:srgbClr val="FFFF00"/>
                </a:solidFill>
                <a:latin typeface="Courier New" pitchFamily="49" charset="0"/>
                <a:cs typeface="Courier New" pitchFamily="49" charset="0"/>
              </a:rPr>
              <a:t>sums_T</a:t>
            </a:r>
            <a:r>
              <a:rPr lang="en-US" sz="1400" b="1" dirty="0">
                <a:solidFill>
                  <a:srgbClr val="FFFF00"/>
                </a:solidFill>
                <a:latin typeface="Courier New" pitchFamily="49" charset="0"/>
                <a:cs typeface="Courier New" pitchFamily="49" charset="0"/>
              </a:rPr>
              <a:t>[</a:t>
            </a:r>
            <a:r>
              <a:rPr lang="en-US" sz="1400" b="1" dirty="0" err="1">
                <a:solidFill>
                  <a:srgbClr val="FFFF00"/>
                </a:solidFill>
                <a:latin typeface="Courier New" pitchFamily="49" charset="0"/>
                <a:cs typeface="Courier New" pitchFamily="49" charset="0"/>
              </a:rPr>
              <a:t>i</a:t>
            </a:r>
            <a:r>
              <a:rPr lang="en-US" sz="1400" b="1" dirty="0">
                <a:solidFill>
                  <a:srgbClr val="FFFF00"/>
                </a:solidFill>
                <a:latin typeface="Courier New" pitchFamily="49" charset="0"/>
                <a:cs typeface="Courier New" pitchFamily="49" charset="0"/>
              </a:rPr>
              <a:t>] = </a:t>
            </a:r>
            <a:r>
              <a:rPr lang="en-US" sz="1400" b="1" dirty="0" err="1">
                <a:solidFill>
                  <a:srgbClr val="FFFF00"/>
                </a:solidFill>
                <a:latin typeface="Courier New" pitchFamily="49" charset="0"/>
                <a:cs typeface="Courier New" pitchFamily="49" charset="0"/>
              </a:rPr>
              <a:t>numpy.sum</a:t>
            </a:r>
            <a:r>
              <a:rPr lang="en-US" sz="1400" b="1" dirty="0">
                <a:solidFill>
                  <a:srgbClr val="FFFF00"/>
                </a:solidFill>
                <a:latin typeface="Courier New" pitchFamily="49" charset="0"/>
                <a:cs typeface="Courier New" pitchFamily="49" charset="0"/>
              </a:rPr>
              <a:t>(</a:t>
            </a:r>
            <a:r>
              <a:rPr lang="en-US" sz="1400" b="1" dirty="0" err="1">
                <a:solidFill>
                  <a:srgbClr val="FFFF00"/>
                </a:solidFill>
                <a:latin typeface="Courier New" pitchFamily="49" charset="0"/>
                <a:cs typeface="Courier New" pitchFamily="49" charset="0"/>
              </a:rPr>
              <a:t>new_data</a:t>
            </a:r>
            <a:r>
              <a:rPr lang="en-US" sz="1400" b="1" dirty="0">
                <a:solidFill>
                  <a:srgbClr val="FFFF00"/>
                </a:solidFill>
                <a:latin typeface="Courier New" pitchFamily="49" charset="0"/>
                <a:cs typeface="Courier New" pitchFamily="49" charset="0"/>
              </a:rPr>
              <a:t>[where  </a:t>
            </a:r>
            <a:r>
              <a:rPr lang="en-US" sz="1400" b="1" i="1" dirty="0">
                <a:solidFill>
                  <a:srgbClr val="FFFF00"/>
                </a:solidFill>
                <a:latin typeface="Courier New" pitchFamily="49" charset="0"/>
                <a:cs typeface="Courier New" pitchFamily="49" charset="0"/>
              </a:rPr>
              <a:t>something</a:t>
            </a:r>
            <a:r>
              <a:rPr lang="en-US" sz="1400" b="1" dirty="0">
                <a:solidFill>
                  <a:srgbClr val="FFFF00"/>
                </a:solidFill>
                <a:latin typeface="Courier New" pitchFamily="49" charset="0"/>
                <a:cs typeface="Courier New" pitchFamily="49" charset="0"/>
              </a:rPr>
              <a:t>])</a:t>
            </a:r>
          </a:p>
          <a:p>
            <a:pPr>
              <a:spcBef>
                <a:spcPts val="0"/>
              </a:spcBef>
              <a:buNone/>
            </a:pPr>
            <a:r>
              <a:rPr lang="en-US" sz="1400" b="1" dirty="0">
                <a:solidFill>
                  <a:srgbClr val="FFFF00"/>
                </a:solidFill>
                <a:latin typeface="Courier New" pitchFamily="49" charset="0"/>
                <a:cs typeface="Courier New" pitchFamily="49" charset="0"/>
              </a:rPr>
              <a:t>    </a:t>
            </a:r>
            <a:r>
              <a:rPr lang="en-US" sz="1400" b="1" dirty="0" err="1">
                <a:solidFill>
                  <a:srgbClr val="FFFF00"/>
                </a:solidFill>
                <a:latin typeface="Courier New" pitchFamily="49" charset="0"/>
                <a:cs typeface="Courier New" pitchFamily="49" charset="0"/>
              </a:rPr>
              <a:t>sums_F</a:t>
            </a:r>
            <a:r>
              <a:rPr lang="en-US" sz="1400" b="1" dirty="0">
                <a:solidFill>
                  <a:srgbClr val="FFFF00"/>
                </a:solidFill>
                <a:latin typeface="Courier New" pitchFamily="49" charset="0"/>
                <a:cs typeface="Courier New" pitchFamily="49" charset="0"/>
              </a:rPr>
              <a:t>[</a:t>
            </a:r>
            <a:r>
              <a:rPr lang="en-US" sz="1400" b="1" dirty="0" err="1">
                <a:solidFill>
                  <a:srgbClr val="FFFF00"/>
                </a:solidFill>
                <a:latin typeface="Courier New" pitchFamily="49" charset="0"/>
                <a:cs typeface="Courier New" pitchFamily="49" charset="0"/>
              </a:rPr>
              <a:t>i</a:t>
            </a:r>
            <a:r>
              <a:rPr lang="en-US" sz="1400" b="1" dirty="0">
                <a:solidFill>
                  <a:srgbClr val="FFFF00"/>
                </a:solidFill>
                <a:latin typeface="Courier New" pitchFamily="49" charset="0"/>
                <a:cs typeface="Courier New" pitchFamily="49" charset="0"/>
              </a:rPr>
              <a:t>] = </a:t>
            </a:r>
            <a:r>
              <a:rPr lang="en-US" sz="1400" b="1" dirty="0" err="1">
                <a:solidFill>
                  <a:srgbClr val="FFFF00"/>
                </a:solidFill>
                <a:latin typeface="Courier New" pitchFamily="49" charset="0"/>
                <a:cs typeface="Courier New" pitchFamily="49" charset="0"/>
              </a:rPr>
              <a:t>numpy.sum</a:t>
            </a:r>
            <a:r>
              <a:rPr lang="en-US" sz="1400" b="1" dirty="0">
                <a:solidFill>
                  <a:srgbClr val="FFFF00"/>
                </a:solidFill>
                <a:latin typeface="Courier New" pitchFamily="49" charset="0"/>
                <a:cs typeface="Courier New" pitchFamily="49" charset="0"/>
              </a:rPr>
              <a:t>(</a:t>
            </a:r>
            <a:r>
              <a:rPr lang="en-US" sz="1400" b="1" dirty="0" err="1">
                <a:solidFill>
                  <a:srgbClr val="FFFF00"/>
                </a:solidFill>
                <a:latin typeface="Courier New" pitchFamily="49" charset="0"/>
                <a:cs typeface="Courier New" pitchFamily="49" charset="0"/>
              </a:rPr>
              <a:t>new_data</a:t>
            </a:r>
            <a:r>
              <a:rPr lang="en-US" sz="1400" b="1" dirty="0">
                <a:solidFill>
                  <a:srgbClr val="FFFF00"/>
                </a:solidFill>
                <a:latin typeface="Courier New" pitchFamily="49" charset="0"/>
                <a:cs typeface="Courier New" pitchFamily="49" charset="0"/>
              </a:rPr>
              <a:t>[where !</a:t>
            </a:r>
            <a:r>
              <a:rPr lang="en-US" sz="1400" b="1" i="1" dirty="0">
                <a:solidFill>
                  <a:srgbClr val="FFFF00"/>
                </a:solidFill>
                <a:latin typeface="Courier New" pitchFamily="49" charset="0"/>
                <a:cs typeface="Courier New" pitchFamily="49" charset="0"/>
              </a:rPr>
              <a:t>something</a:t>
            </a:r>
            <a:r>
              <a:rPr lang="en-US" sz="1400" b="1" dirty="0">
                <a:solidFill>
                  <a:srgbClr val="FFFF00"/>
                </a:solidFill>
                <a:latin typeface="Courier New" pitchFamily="49" charset="0"/>
                <a:cs typeface="Courier New" pitchFamily="49" charset="0"/>
              </a:rPr>
              <a:t>])</a:t>
            </a:r>
          </a:p>
          <a:p>
            <a:pPr>
              <a:spcBef>
                <a:spcPts val="0"/>
              </a:spcBef>
              <a:buNone/>
            </a:pPr>
            <a:endParaRPr lang="en-US" sz="1400" dirty="0">
              <a:latin typeface="Courier New" pitchFamily="49" charset="0"/>
              <a:cs typeface="Courier New" pitchFamily="49" charset="0"/>
            </a:endParaRPr>
          </a:p>
          <a:p>
            <a:pPr>
              <a:spcBef>
                <a:spcPts val="0"/>
              </a:spcBef>
              <a:buNone/>
            </a:pP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cursor.insert</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generate_sql</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sums_T</a:t>
            </a:r>
            <a:r>
              <a:rPr lang="en-US" sz="1400" dirty="0">
                <a:latin typeface="Courier New" pitchFamily="49" charset="0"/>
                <a:cs typeface="Courier New" pitchFamily="49" charset="0"/>
              </a:rPr>
              <a:t>))</a:t>
            </a:r>
          </a:p>
          <a:p>
            <a:pPr>
              <a:spcBef>
                <a:spcPts val="0"/>
              </a:spcBef>
              <a:buNone/>
            </a:pP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cursor.insert</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generate_sql</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sums_F</a:t>
            </a:r>
            <a:r>
              <a:rPr lang="en-US" sz="1400" dirty="0">
                <a:latin typeface="Courier New" pitchFamily="49" charset="0"/>
                <a:cs typeface="Courier New" pitchFamily="49" charset="0"/>
              </a:rPr>
              <a:t>))</a:t>
            </a:r>
          </a:p>
        </p:txBody>
      </p:sp>
      <p:sp>
        <p:nvSpPr>
          <p:cNvPr id="2" name="Title 1"/>
          <p:cNvSpPr>
            <a:spLocks noGrp="1"/>
          </p:cNvSpPr>
          <p:nvPr>
            <p:ph type="title"/>
          </p:nvPr>
        </p:nvSpPr>
        <p:spPr/>
        <p:txBody>
          <a:bodyPr>
            <a:normAutofit/>
          </a:bodyPr>
          <a:lstStyle/>
          <a:p>
            <a:pPr marL="457200" indent="-457200">
              <a:spcBef>
                <a:spcPts val="0"/>
              </a:spcBef>
            </a:pPr>
            <a:r>
              <a:rPr lang="en-US" sz="4400" i="1" dirty="0">
                <a:cs typeface="Courier New" pitchFamily="49" charset="0"/>
              </a:rPr>
              <a:t>Hoist </a:t>
            </a:r>
            <a:r>
              <a:rPr lang="en-US" sz="4400" i="1" dirty="0" smtClean="0">
                <a:cs typeface="Courier New" pitchFamily="49" charset="0"/>
              </a:rPr>
              <a:t>Invariant </a:t>
            </a:r>
            <a:r>
              <a:rPr lang="en-US" sz="4400" i="1" dirty="0">
                <a:cs typeface="Courier New" pitchFamily="49" charset="0"/>
              </a:rPr>
              <a:t>C</a:t>
            </a:r>
            <a:r>
              <a:rPr lang="en-US" sz="4400" i="1" dirty="0" smtClean="0">
                <a:cs typeface="Courier New" pitchFamily="49" charset="0"/>
              </a:rPr>
              <a:t>ode &amp; </a:t>
            </a:r>
            <a:r>
              <a:rPr lang="en-US" sz="4400" i="1" dirty="0" err="1" smtClean="0">
                <a:cs typeface="Courier New" pitchFamily="49" charset="0"/>
              </a:rPr>
              <a:t>Precompute</a:t>
            </a:r>
            <a:endParaRPr lang="en-US" i="1" dirty="0">
              <a:cs typeface="Courier New" pitchFamily="49" charset="0"/>
            </a:endParaRPr>
          </a:p>
        </p:txBody>
      </p:sp>
      <p:sp>
        <p:nvSpPr>
          <p:cNvPr id="10" name="Content Placeholder 2"/>
          <p:cNvSpPr txBox="1">
            <a:spLocks/>
          </p:cNvSpPr>
          <p:nvPr/>
        </p:nvSpPr>
        <p:spPr>
          <a:xfrm>
            <a:off x="685800" y="1524000"/>
            <a:ext cx="8001000" cy="4800600"/>
          </a:xfrm>
          <a:prstGeom prst="rect">
            <a:avLst/>
          </a:prstGeom>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0" indent="0">
              <a:spcBef>
                <a:spcPts val="0"/>
              </a:spcBef>
              <a:buNone/>
            </a:pPr>
            <a:r>
              <a:rPr lang="en-US" sz="2800" dirty="0" smtClean="0">
                <a:cs typeface="Courier New" pitchFamily="49" charset="0"/>
              </a:rPr>
              <a:t>Original code had duplicate facts, magic numbers, poor structure. Two weeks to clean it up, reveal underlying structure, </a:t>
            </a:r>
            <a:r>
              <a:rPr lang="en-US" sz="2800" dirty="0" err="1" smtClean="0">
                <a:cs typeface="Courier New" pitchFamily="49" charset="0"/>
              </a:rPr>
              <a:t>precompute</a:t>
            </a:r>
            <a:r>
              <a:rPr lang="en-US" sz="2800" dirty="0" smtClean="0">
                <a:cs typeface="Courier New" pitchFamily="49" charset="0"/>
              </a:rPr>
              <a:t> four columns.</a:t>
            </a:r>
          </a:p>
          <a:p>
            <a:pPr marL="0" indent="0">
              <a:spcBef>
                <a:spcPts val="0"/>
              </a:spcBef>
              <a:buNone/>
            </a:pPr>
            <a:endParaRPr lang="en-US" sz="2800" dirty="0" smtClean="0">
              <a:cs typeface="Courier New" pitchFamily="49" charset="0"/>
            </a:endParaRPr>
          </a:p>
          <a:p>
            <a:pPr>
              <a:spcBef>
                <a:spcPts val="0"/>
              </a:spcBef>
            </a:pPr>
            <a:r>
              <a:rPr lang="en-US" sz="2400" dirty="0" smtClean="0">
                <a:cs typeface="Courier New" pitchFamily="49" charset="0"/>
                <a:sym typeface="Wingdings" pitchFamily="2" charset="2"/>
              </a:rPr>
              <a:t>Faster</a:t>
            </a:r>
          </a:p>
          <a:p>
            <a:pPr>
              <a:spcBef>
                <a:spcPts val="0"/>
              </a:spcBef>
            </a:pPr>
            <a:r>
              <a:rPr lang="en-US" sz="2400" dirty="0" smtClean="0">
                <a:cs typeface="Courier New" pitchFamily="49" charset="0"/>
                <a:sym typeface="Wingdings" pitchFamily="2" charset="2"/>
              </a:rPr>
              <a:t>More</a:t>
            </a:r>
            <a:br>
              <a:rPr lang="en-US" sz="2400" dirty="0" smtClean="0">
                <a:cs typeface="Courier New" pitchFamily="49" charset="0"/>
                <a:sym typeface="Wingdings" pitchFamily="2" charset="2"/>
              </a:rPr>
            </a:br>
            <a:r>
              <a:rPr lang="en-US" sz="2400" dirty="0" smtClean="0">
                <a:cs typeface="Courier New" pitchFamily="49" charset="0"/>
                <a:sym typeface="Wingdings" pitchFamily="2" charset="2"/>
              </a:rPr>
              <a:t>readable</a:t>
            </a:r>
          </a:p>
          <a:p>
            <a:pPr marL="0" indent="0">
              <a:spcBef>
                <a:spcPts val="0"/>
              </a:spcBef>
              <a:buNone/>
            </a:pPr>
            <a:endParaRPr lang="en-US" sz="2400" dirty="0">
              <a:cs typeface="Courier New" pitchFamily="49" charset="0"/>
              <a:sym typeface="Wingdings" pitchFamily="2" charset="2"/>
            </a:endParaRPr>
          </a:p>
          <a:p>
            <a:pPr marL="0" indent="0">
              <a:spcBef>
                <a:spcPts val="0"/>
              </a:spcBef>
              <a:buNone/>
            </a:pPr>
            <a:endParaRPr lang="en-US" sz="2400" dirty="0" smtClean="0">
              <a:cs typeface="Courier New" pitchFamily="49" charset="0"/>
              <a:sym typeface="Wingdings" pitchFamily="2" charset="2"/>
            </a:endParaRPr>
          </a:p>
          <a:p>
            <a:pPr marL="0" indent="0">
              <a:spcBef>
                <a:spcPts val="0"/>
              </a:spcBef>
              <a:buNone/>
            </a:pPr>
            <a:endParaRPr lang="en-US" sz="2400" dirty="0">
              <a:cs typeface="Courier New" pitchFamily="49" charset="0"/>
              <a:sym typeface="Wingdings" pitchFamily="2" charset="2"/>
            </a:endParaRPr>
          </a:p>
          <a:p>
            <a:pPr marL="0" indent="0">
              <a:spcBef>
                <a:spcPts val="0"/>
              </a:spcBef>
              <a:buNone/>
            </a:pPr>
            <a:endParaRPr lang="en-US" sz="2400" dirty="0" smtClean="0">
              <a:cs typeface="Courier New" pitchFamily="49" charset="0"/>
              <a:sym typeface="Wingdings" pitchFamily="2" charset="2"/>
            </a:endParaRPr>
          </a:p>
          <a:p>
            <a:pPr marL="0" indent="0">
              <a:spcBef>
                <a:spcPts val="0"/>
              </a:spcBef>
              <a:buNone/>
            </a:pPr>
            <a:r>
              <a:rPr lang="en-US" sz="2400" dirty="0" smtClean="0">
                <a:cs typeface="Courier New" pitchFamily="49" charset="0"/>
                <a:sym typeface="Wingdings" pitchFamily="2" charset="2"/>
              </a:rPr>
              <a:t>2-5x speedup</a:t>
            </a:r>
            <a:endParaRPr lang="en-US" sz="2400" dirty="0">
              <a:cs typeface="Courier New" pitchFamily="49" charset="0"/>
              <a:sym typeface="Wingdings" pitchFamily="2" charset="2"/>
            </a:endParaRPr>
          </a:p>
        </p:txBody>
      </p:sp>
      <p:sp>
        <p:nvSpPr>
          <p:cNvPr id="8" name="TextBox 7"/>
          <p:cNvSpPr txBox="1"/>
          <p:nvPr/>
        </p:nvSpPr>
        <p:spPr>
          <a:xfrm>
            <a:off x="33647" y="6651584"/>
            <a:ext cx="9199954" cy="253916"/>
          </a:xfrm>
          <a:prstGeom prst="rect">
            <a:avLst/>
          </a:prstGeom>
          <a:noFill/>
        </p:spPr>
        <p:txBody>
          <a:bodyPr wrap="none" rtlCol="0">
            <a:spAutoFit/>
          </a:bodyPr>
          <a:lstStyle/>
          <a:p>
            <a:r>
              <a:rPr lang="en-US" sz="1050" dirty="0" smtClean="0">
                <a:solidFill>
                  <a:schemeClr val="tx1">
                    <a:lumMod val="75000"/>
                  </a:schemeClr>
                </a:solidFill>
                <a:latin typeface="Arial" pitchFamily="34" charset="0"/>
                <a:cs typeface="Arial" pitchFamily="34" charset="0"/>
              </a:rPr>
              <a:t>davidschachter@gmail.com                                                                                                                                                            https://davidschachter.com</a:t>
            </a:r>
          </a:p>
        </p:txBody>
      </p:sp>
    </p:spTree>
    <p:extLst>
      <p:ext uri="{BB962C8B-B14F-4D97-AF65-F5344CB8AC3E}">
        <p14:creationId xmlns:p14="http://schemas.microsoft.com/office/powerpoint/2010/main" val="2934107829"/>
      </p:ext>
    </p:extLst>
  </p:cSld>
  <p:clrMapOvr>
    <a:masterClrMapping/>
  </p:clrMapOvr>
  <p:transition>
    <p:randomBar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wilight">
    <a:majorFont>
      <a:latin typeface="Corbel"/>
      <a:ea typeface=""/>
      <a:cs typeface=""/>
      <a:font script="Jpan" typeface="ヒラギノ角ゴ Pro W3"/>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ヒラギノ角ゴ Pro W3"/>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Paper</Template>
  <TotalTime>16321</TotalTime>
  <Words>3134</Words>
  <Application>Microsoft Office PowerPoint</Application>
  <PresentationFormat>On-screen Show (4:3)</PresentationFormat>
  <Paragraphs>498</Paragraphs>
  <Slides>40</Slides>
  <Notes>40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Paper</vt:lpstr>
      <vt:lpstr>How to Speed Up A Python Program 114,000 Times by David Schachter</vt:lpstr>
      <vt:lpstr>Presentation Structure</vt:lpstr>
      <vt:lpstr>Report Tool</vt:lpstr>
      <vt:lpstr>Feb. 2011 Prototype</vt:lpstr>
      <vt:lpstr>Increasing Data Volume</vt:lpstr>
      <vt:lpstr>The Algorithm</vt:lpstr>
      <vt:lpstr>The Algorithm</vt:lpstr>
      <vt:lpstr>The Speedups</vt:lpstr>
      <vt:lpstr>Hoist Invariant Code &amp; Precompute</vt:lpstr>
      <vt:lpstr>Introduce Pipeline Parallelism</vt:lpstr>
      <vt:lpstr>Fix numpy For Speed</vt:lpstr>
      <vt:lpstr>Use multiprocessing</vt:lpstr>
      <vt:lpstr>Post-2011 Speedup Analyzer</vt:lpstr>
      <vt:lpstr>The Speedups</vt:lpstr>
      <vt:lpstr>Eliminate Copying the Big Data</vt:lpstr>
      <vt:lpstr>Reduce Time for RNG</vt:lpstr>
      <vt:lpstr>Touch the Big Data Once Only</vt:lpstr>
      <vt:lpstr>Hand-optimize the C code from Cython</vt:lpstr>
      <vt:lpstr>The Permuted Vector Code</vt:lpstr>
      <vt:lpstr>The Permuted Vector Code</vt:lpstr>
      <vt:lpstr>The Permuted Vector Code</vt:lpstr>
      <vt:lpstr>Future (Potential) Speedups</vt:lpstr>
      <vt:lpstr>However…</vt:lpstr>
      <vt:lpstr>Fast Fetcher</vt:lpstr>
      <vt:lpstr>Future Fast Fetcher</vt:lpstr>
      <vt:lpstr>Pretty Printer</vt:lpstr>
      <vt:lpstr>Part II: Lessons Learned</vt:lpstr>
      <vt:lpstr>Memory Hierarchy</vt:lpstr>
      <vt:lpstr>PowerPoint Presentation</vt:lpstr>
      <vt:lpstr>Why is Latency an Issue?</vt:lpstr>
      <vt:lpstr>Why?</vt:lpstr>
      <vt:lpstr>RAM/OOO Summary</vt:lpstr>
      <vt:lpstr>Speed has Value</vt:lpstr>
      <vt:lpstr>Clusters are Hard</vt:lpstr>
      <vt:lpstr>Batching: A Pig in a Python</vt:lpstr>
      <vt:lpstr>Batching: A Pig in a Python</vt:lpstr>
      <vt:lpstr>Summary</vt:lpstr>
      <vt:lpstr>One More Thing…</vt:lpstr>
      <vt:lpstr>One More Thing…</vt:lpstr>
      <vt:lpstr>Scalability is For Suckers. Performance is King.</vt:lpstr>
    </vt:vector>
  </TitlesOfParts>
  <Company>Playdom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dschachter</dc:creator>
  <cp:lastModifiedBy>David Schachter</cp:lastModifiedBy>
  <cp:revision>236</cp:revision>
  <cp:lastPrinted>2012-11-10T21:11:22Z</cp:lastPrinted>
  <dcterms:created xsi:type="dcterms:W3CDTF">2010-11-29T18:01:01Z</dcterms:created>
  <dcterms:modified xsi:type="dcterms:W3CDTF">2012-11-27T05:59:59Z</dcterms:modified>
</cp:coreProperties>
</file>